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5BBCB-0DA1-0EB0-9459-D6E37838A18E}" v="382" dt="2025-10-28T19:58:58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14989-1287-44AE-8272-2070300D75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F5D893A-A5E5-4A50-8DB3-E40D7DD99758}">
      <dgm:prSet/>
      <dgm:spPr/>
      <dgm:t>
        <a:bodyPr/>
        <a:lstStyle/>
        <a:p>
          <a:r>
            <a:rPr lang="pl-PL"/>
            <a:t>Czy praca może być źródłem cierpienia psychicznego?</a:t>
          </a:r>
          <a:endParaRPr lang="en-US"/>
        </a:p>
      </dgm:t>
    </dgm:pt>
    <dgm:pt modelId="{5F51D91F-8E59-4129-A796-EBBBAB2B4CEF}" type="parTrans" cxnId="{DEF4C718-5692-43C5-8FE8-002024A37DE6}">
      <dgm:prSet/>
      <dgm:spPr/>
      <dgm:t>
        <a:bodyPr/>
        <a:lstStyle/>
        <a:p>
          <a:endParaRPr lang="en-US"/>
        </a:p>
      </dgm:t>
    </dgm:pt>
    <dgm:pt modelId="{2B3D076B-F190-4C9E-8B48-C474DE34F30C}" type="sibTrans" cxnId="{DEF4C718-5692-43C5-8FE8-002024A37DE6}">
      <dgm:prSet/>
      <dgm:spPr/>
      <dgm:t>
        <a:bodyPr/>
        <a:lstStyle/>
        <a:p>
          <a:endParaRPr lang="en-US"/>
        </a:p>
      </dgm:t>
    </dgm:pt>
    <dgm:pt modelId="{61EEF940-6E05-4903-B54D-6B8E1B195B3A}">
      <dgm:prSet/>
      <dgm:spPr/>
      <dgm:t>
        <a:bodyPr/>
        <a:lstStyle/>
        <a:p>
          <a:r>
            <a:rPr lang="pl-PL"/>
            <a:t>Dlaczego ludzie, zamiast współpracować, potrafią siebie nawzajem niszczyć?</a:t>
          </a:r>
          <a:endParaRPr lang="en-US"/>
        </a:p>
      </dgm:t>
    </dgm:pt>
    <dgm:pt modelId="{B15469F9-83A7-4D20-9731-5AE4F5D7984F}" type="parTrans" cxnId="{75ED996A-5C50-4251-9B99-599451E5865F}">
      <dgm:prSet/>
      <dgm:spPr/>
      <dgm:t>
        <a:bodyPr/>
        <a:lstStyle/>
        <a:p>
          <a:endParaRPr lang="en-US"/>
        </a:p>
      </dgm:t>
    </dgm:pt>
    <dgm:pt modelId="{A1626317-1ACC-4155-AC4E-0454BF63B3D1}" type="sibTrans" cxnId="{75ED996A-5C50-4251-9B99-599451E5865F}">
      <dgm:prSet/>
      <dgm:spPr/>
      <dgm:t>
        <a:bodyPr/>
        <a:lstStyle/>
        <a:p>
          <a:endParaRPr lang="en-US"/>
        </a:p>
      </dgm:t>
    </dgm:pt>
    <dgm:pt modelId="{06AECA1E-E771-4919-961D-4E2E34052D9D}">
      <dgm:prSet/>
      <dgm:spPr/>
      <dgm:t>
        <a:bodyPr/>
        <a:lstStyle/>
        <a:p>
          <a:r>
            <a:rPr lang="pl-PL"/>
            <a:t>Czym różni się zwykły konflikt od mobbingu?</a:t>
          </a:r>
          <a:endParaRPr lang="en-US"/>
        </a:p>
      </dgm:t>
    </dgm:pt>
    <dgm:pt modelId="{12E1F26B-0F4B-4397-B8A9-C0121BBCF4E7}" type="parTrans" cxnId="{C0E15FF5-B11A-46F0-9C39-914C76950C4F}">
      <dgm:prSet/>
      <dgm:spPr/>
      <dgm:t>
        <a:bodyPr/>
        <a:lstStyle/>
        <a:p>
          <a:endParaRPr lang="en-US"/>
        </a:p>
      </dgm:t>
    </dgm:pt>
    <dgm:pt modelId="{A3CA5FD1-B3C3-406A-8677-A800870A68B0}" type="sibTrans" cxnId="{C0E15FF5-B11A-46F0-9C39-914C76950C4F}">
      <dgm:prSet/>
      <dgm:spPr/>
      <dgm:t>
        <a:bodyPr/>
        <a:lstStyle/>
        <a:p>
          <a:endParaRPr lang="en-US"/>
        </a:p>
      </dgm:t>
    </dgm:pt>
    <dgm:pt modelId="{6EE41159-B9E5-4ED9-9A83-193BF3982CAA}" type="pres">
      <dgm:prSet presAssocID="{C2014989-1287-44AE-8272-2070300D75D4}" presName="root" presStyleCnt="0">
        <dgm:presLayoutVars>
          <dgm:dir/>
          <dgm:resizeHandles val="exact"/>
        </dgm:presLayoutVars>
      </dgm:prSet>
      <dgm:spPr/>
    </dgm:pt>
    <dgm:pt modelId="{25BC8CD5-672B-4AFC-9A30-DA9FEA844D94}" type="pres">
      <dgm:prSet presAssocID="{6F5D893A-A5E5-4A50-8DB3-E40D7DD99758}" presName="compNode" presStyleCnt="0"/>
      <dgm:spPr/>
    </dgm:pt>
    <dgm:pt modelId="{A4E8B324-DEFA-4D64-A2AA-0700E0EB2965}" type="pres">
      <dgm:prSet presAssocID="{6F5D893A-A5E5-4A50-8DB3-E40D7DD99758}" presName="bgRect" presStyleLbl="bgShp" presStyleIdx="0" presStyleCnt="3"/>
      <dgm:spPr/>
    </dgm:pt>
    <dgm:pt modelId="{6DEE5F30-56BB-455E-904E-423E7FDE5338}" type="pres">
      <dgm:prSet presAssocID="{6F5D893A-A5E5-4A50-8DB3-E40D7DD9975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ytania"/>
        </a:ext>
      </dgm:extLst>
    </dgm:pt>
    <dgm:pt modelId="{C4A56644-4AA1-4D7B-8D25-5364E5E5B93A}" type="pres">
      <dgm:prSet presAssocID="{6F5D893A-A5E5-4A50-8DB3-E40D7DD99758}" presName="spaceRect" presStyleCnt="0"/>
      <dgm:spPr/>
    </dgm:pt>
    <dgm:pt modelId="{3039371F-E3B1-4A9C-A0CE-14196ECA414D}" type="pres">
      <dgm:prSet presAssocID="{6F5D893A-A5E5-4A50-8DB3-E40D7DD99758}" presName="parTx" presStyleLbl="revTx" presStyleIdx="0" presStyleCnt="3">
        <dgm:presLayoutVars>
          <dgm:chMax val="0"/>
          <dgm:chPref val="0"/>
        </dgm:presLayoutVars>
      </dgm:prSet>
      <dgm:spPr/>
    </dgm:pt>
    <dgm:pt modelId="{EDC8A961-1307-4DA4-8E03-F44995BC24A5}" type="pres">
      <dgm:prSet presAssocID="{2B3D076B-F190-4C9E-8B48-C474DE34F30C}" presName="sibTrans" presStyleCnt="0"/>
      <dgm:spPr/>
    </dgm:pt>
    <dgm:pt modelId="{8F34DB62-5676-40A8-A0EA-0C3562D2145D}" type="pres">
      <dgm:prSet presAssocID="{61EEF940-6E05-4903-B54D-6B8E1B195B3A}" presName="compNode" presStyleCnt="0"/>
      <dgm:spPr/>
    </dgm:pt>
    <dgm:pt modelId="{F757D92B-8BCF-459C-A69F-1E59AB05CD33}" type="pres">
      <dgm:prSet presAssocID="{61EEF940-6E05-4903-B54D-6B8E1B195B3A}" presName="bgRect" presStyleLbl="bgShp" presStyleIdx="1" presStyleCnt="3"/>
      <dgm:spPr/>
    </dgm:pt>
    <dgm:pt modelId="{1693DBDF-4569-4F9F-BDBE-4ADC70228EFF}" type="pres">
      <dgm:prSet presAssocID="{61EEF940-6E05-4903-B54D-6B8E1B195B3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a"/>
        </a:ext>
      </dgm:extLst>
    </dgm:pt>
    <dgm:pt modelId="{7DCDCC33-C1D5-4EC5-808B-94BF269E9189}" type="pres">
      <dgm:prSet presAssocID="{61EEF940-6E05-4903-B54D-6B8E1B195B3A}" presName="spaceRect" presStyleCnt="0"/>
      <dgm:spPr/>
    </dgm:pt>
    <dgm:pt modelId="{74A399D3-FB14-46C3-A07A-D6DC82893F6E}" type="pres">
      <dgm:prSet presAssocID="{61EEF940-6E05-4903-B54D-6B8E1B195B3A}" presName="parTx" presStyleLbl="revTx" presStyleIdx="1" presStyleCnt="3">
        <dgm:presLayoutVars>
          <dgm:chMax val="0"/>
          <dgm:chPref val="0"/>
        </dgm:presLayoutVars>
      </dgm:prSet>
      <dgm:spPr/>
    </dgm:pt>
    <dgm:pt modelId="{57691E24-0DDF-43B1-84F5-FDD70E53BB77}" type="pres">
      <dgm:prSet presAssocID="{A1626317-1ACC-4155-AC4E-0454BF63B3D1}" presName="sibTrans" presStyleCnt="0"/>
      <dgm:spPr/>
    </dgm:pt>
    <dgm:pt modelId="{D8A5AD7D-DC86-4BF4-BE00-AED20751972A}" type="pres">
      <dgm:prSet presAssocID="{06AECA1E-E771-4919-961D-4E2E34052D9D}" presName="compNode" presStyleCnt="0"/>
      <dgm:spPr/>
    </dgm:pt>
    <dgm:pt modelId="{F2186D6C-F53F-4148-AF10-EFA9C1FE87C2}" type="pres">
      <dgm:prSet presAssocID="{06AECA1E-E771-4919-961D-4E2E34052D9D}" presName="bgRect" presStyleLbl="bgShp" presStyleIdx="2" presStyleCnt="3"/>
      <dgm:spPr/>
    </dgm:pt>
    <dgm:pt modelId="{E57522A9-4EF3-498C-8C91-BBCB3A9E9DC6}" type="pres">
      <dgm:prSet presAssocID="{06AECA1E-E771-4919-961D-4E2E34052D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strzeżenie"/>
        </a:ext>
      </dgm:extLst>
    </dgm:pt>
    <dgm:pt modelId="{F5118A29-C5C5-43D7-B2C1-80F003043074}" type="pres">
      <dgm:prSet presAssocID="{06AECA1E-E771-4919-961D-4E2E34052D9D}" presName="spaceRect" presStyleCnt="0"/>
      <dgm:spPr/>
    </dgm:pt>
    <dgm:pt modelId="{E12C7BDA-A354-4DE1-BC14-BF5B2FB410F9}" type="pres">
      <dgm:prSet presAssocID="{06AECA1E-E771-4919-961D-4E2E34052D9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EF4C718-5692-43C5-8FE8-002024A37DE6}" srcId="{C2014989-1287-44AE-8272-2070300D75D4}" destId="{6F5D893A-A5E5-4A50-8DB3-E40D7DD99758}" srcOrd="0" destOrd="0" parTransId="{5F51D91F-8E59-4129-A796-EBBBAB2B4CEF}" sibTransId="{2B3D076B-F190-4C9E-8B48-C474DE34F30C}"/>
    <dgm:cxn modelId="{6F57DF1E-E4FD-4E7E-BB4D-3B2664ADB30F}" type="presOf" srcId="{61EEF940-6E05-4903-B54D-6B8E1B195B3A}" destId="{74A399D3-FB14-46C3-A07A-D6DC82893F6E}" srcOrd="0" destOrd="0" presId="urn:microsoft.com/office/officeart/2018/2/layout/IconVerticalSolidList"/>
    <dgm:cxn modelId="{C10B6E2A-9190-4019-91FB-55B87D847388}" type="presOf" srcId="{C2014989-1287-44AE-8272-2070300D75D4}" destId="{6EE41159-B9E5-4ED9-9A83-193BF3982CAA}" srcOrd="0" destOrd="0" presId="urn:microsoft.com/office/officeart/2018/2/layout/IconVerticalSolidList"/>
    <dgm:cxn modelId="{75ED996A-5C50-4251-9B99-599451E5865F}" srcId="{C2014989-1287-44AE-8272-2070300D75D4}" destId="{61EEF940-6E05-4903-B54D-6B8E1B195B3A}" srcOrd="1" destOrd="0" parTransId="{B15469F9-83A7-4D20-9731-5AE4F5D7984F}" sibTransId="{A1626317-1ACC-4155-AC4E-0454BF63B3D1}"/>
    <dgm:cxn modelId="{C83731A0-3078-47B6-8724-C6BABBAADBF2}" type="presOf" srcId="{06AECA1E-E771-4919-961D-4E2E34052D9D}" destId="{E12C7BDA-A354-4DE1-BC14-BF5B2FB410F9}" srcOrd="0" destOrd="0" presId="urn:microsoft.com/office/officeart/2018/2/layout/IconVerticalSolidList"/>
    <dgm:cxn modelId="{C0E15FF5-B11A-46F0-9C39-914C76950C4F}" srcId="{C2014989-1287-44AE-8272-2070300D75D4}" destId="{06AECA1E-E771-4919-961D-4E2E34052D9D}" srcOrd="2" destOrd="0" parTransId="{12E1F26B-0F4B-4397-B8A9-C0121BBCF4E7}" sibTransId="{A3CA5FD1-B3C3-406A-8677-A800870A68B0}"/>
    <dgm:cxn modelId="{C654E3F7-C9D2-4F80-B8F8-07A537BA41A2}" type="presOf" srcId="{6F5D893A-A5E5-4A50-8DB3-E40D7DD99758}" destId="{3039371F-E3B1-4A9C-A0CE-14196ECA414D}" srcOrd="0" destOrd="0" presId="urn:microsoft.com/office/officeart/2018/2/layout/IconVerticalSolidList"/>
    <dgm:cxn modelId="{1BC942D8-C0D8-44FA-9707-C705C1D0E095}" type="presParOf" srcId="{6EE41159-B9E5-4ED9-9A83-193BF3982CAA}" destId="{25BC8CD5-672B-4AFC-9A30-DA9FEA844D94}" srcOrd="0" destOrd="0" presId="urn:microsoft.com/office/officeart/2018/2/layout/IconVerticalSolidList"/>
    <dgm:cxn modelId="{6F9A1CF9-61D6-4320-BEAA-A7466A2F70DF}" type="presParOf" srcId="{25BC8CD5-672B-4AFC-9A30-DA9FEA844D94}" destId="{A4E8B324-DEFA-4D64-A2AA-0700E0EB2965}" srcOrd="0" destOrd="0" presId="urn:microsoft.com/office/officeart/2018/2/layout/IconVerticalSolidList"/>
    <dgm:cxn modelId="{A615A3B3-4E91-4B15-AF42-3E74D46E446C}" type="presParOf" srcId="{25BC8CD5-672B-4AFC-9A30-DA9FEA844D94}" destId="{6DEE5F30-56BB-455E-904E-423E7FDE5338}" srcOrd="1" destOrd="0" presId="urn:microsoft.com/office/officeart/2018/2/layout/IconVerticalSolidList"/>
    <dgm:cxn modelId="{AC7772DD-4C00-4F57-889A-ED8027EBBA84}" type="presParOf" srcId="{25BC8CD5-672B-4AFC-9A30-DA9FEA844D94}" destId="{C4A56644-4AA1-4D7B-8D25-5364E5E5B93A}" srcOrd="2" destOrd="0" presId="urn:microsoft.com/office/officeart/2018/2/layout/IconVerticalSolidList"/>
    <dgm:cxn modelId="{E99AEA8C-4130-4242-BBE2-D2DB4D76E100}" type="presParOf" srcId="{25BC8CD5-672B-4AFC-9A30-DA9FEA844D94}" destId="{3039371F-E3B1-4A9C-A0CE-14196ECA414D}" srcOrd="3" destOrd="0" presId="urn:microsoft.com/office/officeart/2018/2/layout/IconVerticalSolidList"/>
    <dgm:cxn modelId="{BBC037C7-1EBE-4558-ADBE-6EA8A86C4CBA}" type="presParOf" srcId="{6EE41159-B9E5-4ED9-9A83-193BF3982CAA}" destId="{EDC8A961-1307-4DA4-8E03-F44995BC24A5}" srcOrd="1" destOrd="0" presId="urn:microsoft.com/office/officeart/2018/2/layout/IconVerticalSolidList"/>
    <dgm:cxn modelId="{B0ED3C32-5270-46FD-ABEB-68C7B6CBEBA2}" type="presParOf" srcId="{6EE41159-B9E5-4ED9-9A83-193BF3982CAA}" destId="{8F34DB62-5676-40A8-A0EA-0C3562D2145D}" srcOrd="2" destOrd="0" presId="urn:microsoft.com/office/officeart/2018/2/layout/IconVerticalSolidList"/>
    <dgm:cxn modelId="{1077C84E-4A13-4B7D-BC7B-601ED479F81A}" type="presParOf" srcId="{8F34DB62-5676-40A8-A0EA-0C3562D2145D}" destId="{F757D92B-8BCF-459C-A69F-1E59AB05CD33}" srcOrd="0" destOrd="0" presId="urn:microsoft.com/office/officeart/2018/2/layout/IconVerticalSolidList"/>
    <dgm:cxn modelId="{B62161AA-F905-4889-B4D5-CA771521A967}" type="presParOf" srcId="{8F34DB62-5676-40A8-A0EA-0C3562D2145D}" destId="{1693DBDF-4569-4F9F-BDBE-4ADC70228EFF}" srcOrd="1" destOrd="0" presId="urn:microsoft.com/office/officeart/2018/2/layout/IconVerticalSolidList"/>
    <dgm:cxn modelId="{82387B7A-0F52-4B64-B377-E13DBB866811}" type="presParOf" srcId="{8F34DB62-5676-40A8-A0EA-0C3562D2145D}" destId="{7DCDCC33-C1D5-4EC5-808B-94BF269E9189}" srcOrd="2" destOrd="0" presId="urn:microsoft.com/office/officeart/2018/2/layout/IconVerticalSolidList"/>
    <dgm:cxn modelId="{0D23F569-ED84-475E-8971-8CB314CAA7E2}" type="presParOf" srcId="{8F34DB62-5676-40A8-A0EA-0C3562D2145D}" destId="{74A399D3-FB14-46C3-A07A-D6DC82893F6E}" srcOrd="3" destOrd="0" presId="urn:microsoft.com/office/officeart/2018/2/layout/IconVerticalSolidList"/>
    <dgm:cxn modelId="{2254FE54-2CE8-464B-A212-D8450C2871C8}" type="presParOf" srcId="{6EE41159-B9E5-4ED9-9A83-193BF3982CAA}" destId="{57691E24-0DDF-43B1-84F5-FDD70E53BB77}" srcOrd="3" destOrd="0" presId="urn:microsoft.com/office/officeart/2018/2/layout/IconVerticalSolidList"/>
    <dgm:cxn modelId="{50FA7230-FA8E-447E-9A93-CF7A0537ADCB}" type="presParOf" srcId="{6EE41159-B9E5-4ED9-9A83-193BF3982CAA}" destId="{D8A5AD7D-DC86-4BF4-BE00-AED20751972A}" srcOrd="4" destOrd="0" presId="urn:microsoft.com/office/officeart/2018/2/layout/IconVerticalSolidList"/>
    <dgm:cxn modelId="{20142D2B-2F4D-40B9-89F4-2F281498A254}" type="presParOf" srcId="{D8A5AD7D-DC86-4BF4-BE00-AED20751972A}" destId="{F2186D6C-F53F-4148-AF10-EFA9C1FE87C2}" srcOrd="0" destOrd="0" presId="urn:microsoft.com/office/officeart/2018/2/layout/IconVerticalSolidList"/>
    <dgm:cxn modelId="{14A7A683-E5D6-4717-B1B1-4BF208A4234C}" type="presParOf" srcId="{D8A5AD7D-DC86-4BF4-BE00-AED20751972A}" destId="{E57522A9-4EF3-498C-8C91-BBCB3A9E9DC6}" srcOrd="1" destOrd="0" presId="urn:microsoft.com/office/officeart/2018/2/layout/IconVerticalSolidList"/>
    <dgm:cxn modelId="{3EF05B6E-CBE5-4299-B2B2-4A043A4B148D}" type="presParOf" srcId="{D8A5AD7D-DC86-4BF4-BE00-AED20751972A}" destId="{F5118A29-C5C5-43D7-B2C1-80F003043074}" srcOrd="2" destOrd="0" presId="urn:microsoft.com/office/officeart/2018/2/layout/IconVerticalSolidList"/>
    <dgm:cxn modelId="{138D1500-9867-479F-AD7B-170E0B26E8AA}" type="presParOf" srcId="{D8A5AD7D-DC86-4BF4-BE00-AED20751972A}" destId="{E12C7BDA-A354-4DE1-BC14-BF5B2FB410F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B16304-A83F-4CC7-B0FD-899BE6C0693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07F821-D6EA-41ED-B921-387657D0FCCF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Ośmieszanie, ironia, publiczne krytykowanie</a:t>
          </a:r>
          <a:br>
            <a:rPr lang="pl-PL" b="1"/>
          </a:br>
          <a:r>
            <a:rPr lang="pl-PL" b="1"/>
            <a:t> – Przełożony lub współpracownik naśmiewa się z pomyłek ofiary, używa ironicznych komentarzy lub wytyka błędy przy innych osobach, by ją zawstydzić.</a:t>
          </a:r>
          <a:endParaRPr lang="en-US"/>
        </a:p>
      </dgm:t>
    </dgm:pt>
    <dgm:pt modelId="{F7F20DBA-36A4-4767-B077-C56C82062712}" type="parTrans" cxnId="{A0F84AA9-AF3F-412E-B81A-7FE87C9B0CAD}">
      <dgm:prSet/>
      <dgm:spPr/>
      <dgm:t>
        <a:bodyPr/>
        <a:lstStyle/>
        <a:p>
          <a:endParaRPr lang="en-US"/>
        </a:p>
      </dgm:t>
    </dgm:pt>
    <dgm:pt modelId="{EA38CDF1-25F6-45A7-BE2E-C93E9FD6E1F0}" type="sibTrans" cxnId="{A0F84AA9-AF3F-412E-B81A-7FE87C9B0CAD}">
      <dgm:prSet/>
      <dgm:spPr/>
      <dgm:t>
        <a:bodyPr/>
        <a:lstStyle/>
        <a:p>
          <a:endParaRPr lang="en-US"/>
        </a:p>
      </dgm:t>
    </dgm:pt>
    <dgm:pt modelId="{C9B1D54B-6CBC-45D6-9519-0B449B1D8602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Plotkowanie, pomówienia, wyzwiska</a:t>
          </a:r>
          <a:br>
            <a:rPr lang="pl-PL" b="1"/>
          </a:br>
          <a:r>
            <a:rPr lang="pl-PL" b="1"/>
            <a:t> – Rozpowszechnianie nieprawdziwych informacji o życiu prywatnym lub zawodowym pracownika. Stosowanie obraźliwych epitetów w rozmowach.</a:t>
          </a:r>
          <a:endParaRPr lang="en-US"/>
        </a:p>
      </dgm:t>
    </dgm:pt>
    <dgm:pt modelId="{54258B32-886F-4822-B4B1-E69E4BC7C297}" type="parTrans" cxnId="{F6880401-3C07-423A-A3A3-23EC59C0BA85}">
      <dgm:prSet/>
      <dgm:spPr/>
      <dgm:t>
        <a:bodyPr/>
        <a:lstStyle/>
        <a:p>
          <a:endParaRPr lang="en-US"/>
        </a:p>
      </dgm:t>
    </dgm:pt>
    <dgm:pt modelId="{8F5EEE29-0AEF-498E-A9D0-74C39AE9AFE9}" type="sibTrans" cxnId="{F6880401-3C07-423A-A3A3-23EC59C0BA85}">
      <dgm:prSet/>
      <dgm:spPr/>
      <dgm:t>
        <a:bodyPr/>
        <a:lstStyle/>
        <a:p>
          <a:endParaRPr lang="en-US"/>
        </a:p>
      </dgm:t>
    </dgm:pt>
    <dgm:pt modelId="{D625E131-B1DE-48C0-BD1C-FE64D1702E19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Podważanie kompetencji i decyzji</a:t>
          </a:r>
          <a:br>
            <a:rPr lang="pl-PL" b="1"/>
          </a:br>
          <a:r>
            <a:rPr lang="pl-PL" b="1"/>
            <a:t> – Kwestionowanie umiejętności pracownika niezależnie od rzeczywistych wyników. Każda jego inicjatywa jest krytykowana lub odrzucana bez uzasadnienia.</a:t>
          </a:r>
          <a:endParaRPr lang="en-US"/>
        </a:p>
      </dgm:t>
    </dgm:pt>
    <dgm:pt modelId="{0C7B6134-600E-4CBC-805E-098ECA58266A}" type="parTrans" cxnId="{C847BA61-EBFB-4B3E-A0E2-1F05B5EEA547}">
      <dgm:prSet/>
      <dgm:spPr/>
      <dgm:t>
        <a:bodyPr/>
        <a:lstStyle/>
        <a:p>
          <a:endParaRPr lang="en-US"/>
        </a:p>
      </dgm:t>
    </dgm:pt>
    <dgm:pt modelId="{0B37885A-E13E-4EC9-882C-EAF20D708363}" type="sibTrans" cxnId="{C847BA61-EBFB-4B3E-A0E2-1F05B5EEA547}">
      <dgm:prSet/>
      <dgm:spPr/>
      <dgm:t>
        <a:bodyPr/>
        <a:lstStyle/>
        <a:p>
          <a:endParaRPr lang="en-US"/>
        </a:p>
      </dgm:t>
    </dgm:pt>
    <dgm:pt modelId="{3CECFC0C-D7C2-436A-8DCF-7B95B79DF2B3}" type="pres">
      <dgm:prSet presAssocID="{5FB16304-A83F-4CC7-B0FD-899BE6C0693D}" presName="root" presStyleCnt="0">
        <dgm:presLayoutVars>
          <dgm:dir/>
          <dgm:resizeHandles val="exact"/>
        </dgm:presLayoutVars>
      </dgm:prSet>
      <dgm:spPr/>
    </dgm:pt>
    <dgm:pt modelId="{FD5E83C8-9D55-4A5A-BE9F-1E21F68F0A06}" type="pres">
      <dgm:prSet presAssocID="{BA07F821-D6EA-41ED-B921-387657D0FCCF}" presName="compNode" presStyleCnt="0"/>
      <dgm:spPr/>
    </dgm:pt>
    <dgm:pt modelId="{EE988774-54D8-4159-8A61-221503057423}" type="pres">
      <dgm:prSet presAssocID="{BA07F821-D6EA-41ED-B921-387657D0FCC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AB556217-7E8D-43BE-AC69-680049EB2A78}" type="pres">
      <dgm:prSet presAssocID="{BA07F821-D6EA-41ED-B921-387657D0FCCF}" presName="spaceRect" presStyleCnt="0"/>
      <dgm:spPr/>
    </dgm:pt>
    <dgm:pt modelId="{6F443B11-74DC-4146-9442-C861321D4684}" type="pres">
      <dgm:prSet presAssocID="{BA07F821-D6EA-41ED-B921-387657D0FCCF}" presName="textRect" presStyleLbl="revTx" presStyleIdx="0" presStyleCnt="3">
        <dgm:presLayoutVars>
          <dgm:chMax val="1"/>
          <dgm:chPref val="1"/>
        </dgm:presLayoutVars>
      </dgm:prSet>
      <dgm:spPr/>
    </dgm:pt>
    <dgm:pt modelId="{BC6F9438-5CB1-4165-AAF3-3209CBA25B5F}" type="pres">
      <dgm:prSet presAssocID="{EA38CDF1-25F6-45A7-BE2E-C93E9FD6E1F0}" presName="sibTrans" presStyleCnt="0"/>
      <dgm:spPr/>
    </dgm:pt>
    <dgm:pt modelId="{FC5C3BA5-A073-49DD-A23B-D9C370219F02}" type="pres">
      <dgm:prSet presAssocID="{C9B1D54B-6CBC-45D6-9519-0B449B1D8602}" presName="compNode" presStyleCnt="0"/>
      <dgm:spPr/>
    </dgm:pt>
    <dgm:pt modelId="{DC1F3611-3CCD-4D19-95E2-A9EC2803C56B}" type="pres">
      <dgm:prSet presAssocID="{C9B1D54B-6CBC-45D6-9519-0B449B1D860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AA85A03D-98DC-4278-9E80-5735C9A863A4}" type="pres">
      <dgm:prSet presAssocID="{C9B1D54B-6CBC-45D6-9519-0B449B1D8602}" presName="spaceRect" presStyleCnt="0"/>
      <dgm:spPr/>
    </dgm:pt>
    <dgm:pt modelId="{0A77CF63-CB5B-489C-A8ED-51BF440DFE32}" type="pres">
      <dgm:prSet presAssocID="{C9B1D54B-6CBC-45D6-9519-0B449B1D8602}" presName="textRect" presStyleLbl="revTx" presStyleIdx="1" presStyleCnt="3">
        <dgm:presLayoutVars>
          <dgm:chMax val="1"/>
          <dgm:chPref val="1"/>
        </dgm:presLayoutVars>
      </dgm:prSet>
      <dgm:spPr/>
    </dgm:pt>
    <dgm:pt modelId="{5AE6BC5F-9B20-40C1-873B-85FB0087D9C0}" type="pres">
      <dgm:prSet presAssocID="{8F5EEE29-0AEF-498E-A9D0-74C39AE9AFE9}" presName="sibTrans" presStyleCnt="0"/>
      <dgm:spPr/>
    </dgm:pt>
    <dgm:pt modelId="{76462CA2-4F9A-4C21-8362-1164ECD65DEC}" type="pres">
      <dgm:prSet presAssocID="{D625E131-B1DE-48C0-BD1C-FE64D1702E19}" presName="compNode" presStyleCnt="0"/>
      <dgm:spPr/>
    </dgm:pt>
    <dgm:pt modelId="{C73788C0-049B-47E1-A2E1-F9304C69D686}" type="pres">
      <dgm:prSet presAssocID="{D625E131-B1DE-48C0-BD1C-FE64D1702E1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2DC8256-1458-4488-BECF-B8A6A34A92C5}" type="pres">
      <dgm:prSet presAssocID="{D625E131-B1DE-48C0-BD1C-FE64D1702E19}" presName="spaceRect" presStyleCnt="0"/>
      <dgm:spPr/>
    </dgm:pt>
    <dgm:pt modelId="{C85D3068-EA5E-4D1B-BF79-78BC6B432579}" type="pres">
      <dgm:prSet presAssocID="{D625E131-B1DE-48C0-BD1C-FE64D1702E1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6880401-3C07-423A-A3A3-23EC59C0BA85}" srcId="{5FB16304-A83F-4CC7-B0FD-899BE6C0693D}" destId="{C9B1D54B-6CBC-45D6-9519-0B449B1D8602}" srcOrd="1" destOrd="0" parTransId="{54258B32-886F-4822-B4B1-E69E4BC7C297}" sibTransId="{8F5EEE29-0AEF-498E-A9D0-74C39AE9AFE9}"/>
    <dgm:cxn modelId="{31116908-FB2E-4908-8503-9D76A0A08EF8}" type="presOf" srcId="{C9B1D54B-6CBC-45D6-9519-0B449B1D8602}" destId="{0A77CF63-CB5B-489C-A8ED-51BF440DFE32}" srcOrd="0" destOrd="0" presId="urn:microsoft.com/office/officeart/2018/2/layout/IconLabelList"/>
    <dgm:cxn modelId="{24D59A30-AA49-4CC4-A212-279F2F2C5B7E}" type="presOf" srcId="{D625E131-B1DE-48C0-BD1C-FE64D1702E19}" destId="{C85D3068-EA5E-4D1B-BF79-78BC6B432579}" srcOrd="0" destOrd="0" presId="urn:microsoft.com/office/officeart/2018/2/layout/IconLabelList"/>
    <dgm:cxn modelId="{C847BA61-EBFB-4B3E-A0E2-1F05B5EEA547}" srcId="{5FB16304-A83F-4CC7-B0FD-899BE6C0693D}" destId="{D625E131-B1DE-48C0-BD1C-FE64D1702E19}" srcOrd="2" destOrd="0" parTransId="{0C7B6134-600E-4CBC-805E-098ECA58266A}" sibTransId="{0B37885A-E13E-4EC9-882C-EAF20D708363}"/>
    <dgm:cxn modelId="{EF267BA1-D86A-4371-AB94-B6739F5F4207}" type="presOf" srcId="{BA07F821-D6EA-41ED-B921-387657D0FCCF}" destId="{6F443B11-74DC-4146-9442-C861321D4684}" srcOrd="0" destOrd="0" presId="urn:microsoft.com/office/officeart/2018/2/layout/IconLabelList"/>
    <dgm:cxn modelId="{F00950A2-F9AE-44A6-9855-2781820A2F7B}" type="presOf" srcId="{5FB16304-A83F-4CC7-B0FD-899BE6C0693D}" destId="{3CECFC0C-D7C2-436A-8DCF-7B95B79DF2B3}" srcOrd="0" destOrd="0" presId="urn:microsoft.com/office/officeart/2018/2/layout/IconLabelList"/>
    <dgm:cxn modelId="{A0F84AA9-AF3F-412E-B81A-7FE87C9B0CAD}" srcId="{5FB16304-A83F-4CC7-B0FD-899BE6C0693D}" destId="{BA07F821-D6EA-41ED-B921-387657D0FCCF}" srcOrd="0" destOrd="0" parTransId="{F7F20DBA-36A4-4767-B077-C56C82062712}" sibTransId="{EA38CDF1-25F6-45A7-BE2E-C93E9FD6E1F0}"/>
    <dgm:cxn modelId="{058633BD-2D7E-4399-B467-01DDE8EE59CA}" type="presParOf" srcId="{3CECFC0C-D7C2-436A-8DCF-7B95B79DF2B3}" destId="{FD5E83C8-9D55-4A5A-BE9F-1E21F68F0A06}" srcOrd="0" destOrd="0" presId="urn:microsoft.com/office/officeart/2018/2/layout/IconLabelList"/>
    <dgm:cxn modelId="{E4E4F99B-E086-4EB1-A5B3-3D85B1540D76}" type="presParOf" srcId="{FD5E83C8-9D55-4A5A-BE9F-1E21F68F0A06}" destId="{EE988774-54D8-4159-8A61-221503057423}" srcOrd="0" destOrd="0" presId="urn:microsoft.com/office/officeart/2018/2/layout/IconLabelList"/>
    <dgm:cxn modelId="{9BFEEBA2-E642-45B4-BB02-1694ADD01B09}" type="presParOf" srcId="{FD5E83C8-9D55-4A5A-BE9F-1E21F68F0A06}" destId="{AB556217-7E8D-43BE-AC69-680049EB2A78}" srcOrd="1" destOrd="0" presId="urn:microsoft.com/office/officeart/2018/2/layout/IconLabelList"/>
    <dgm:cxn modelId="{2CE04654-4DF6-4CE1-B80F-B858CD80E819}" type="presParOf" srcId="{FD5E83C8-9D55-4A5A-BE9F-1E21F68F0A06}" destId="{6F443B11-74DC-4146-9442-C861321D4684}" srcOrd="2" destOrd="0" presId="urn:microsoft.com/office/officeart/2018/2/layout/IconLabelList"/>
    <dgm:cxn modelId="{22D57CDF-2DAA-4B49-A5CB-B4EBE139FB58}" type="presParOf" srcId="{3CECFC0C-D7C2-436A-8DCF-7B95B79DF2B3}" destId="{BC6F9438-5CB1-4165-AAF3-3209CBA25B5F}" srcOrd="1" destOrd="0" presId="urn:microsoft.com/office/officeart/2018/2/layout/IconLabelList"/>
    <dgm:cxn modelId="{76A43CED-0C13-420D-80E4-7FE7C1CC44BE}" type="presParOf" srcId="{3CECFC0C-D7C2-436A-8DCF-7B95B79DF2B3}" destId="{FC5C3BA5-A073-49DD-A23B-D9C370219F02}" srcOrd="2" destOrd="0" presId="urn:microsoft.com/office/officeart/2018/2/layout/IconLabelList"/>
    <dgm:cxn modelId="{ACA82F17-CB88-4814-BF40-9166BA929D0A}" type="presParOf" srcId="{FC5C3BA5-A073-49DD-A23B-D9C370219F02}" destId="{DC1F3611-3CCD-4D19-95E2-A9EC2803C56B}" srcOrd="0" destOrd="0" presId="urn:microsoft.com/office/officeart/2018/2/layout/IconLabelList"/>
    <dgm:cxn modelId="{41C9E628-21C6-4145-A2CB-D090164EA8A6}" type="presParOf" srcId="{FC5C3BA5-A073-49DD-A23B-D9C370219F02}" destId="{AA85A03D-98DC-4278-9E80-5735C9A863A4}" srcOrd="1" destOrd="0" presId="urn:microsoft.com/office/officeart/2018/2/layout/IconLabelList"/>
    <dgm:cxn modelId="{737A991F-2E90-48E6-A768-7393F8111F69}" type="presParOf" srcId="{FC5C3BA5-A073-49DD-A23B-D9C370219F02}" destId="{0A77CF63-CB5B-489C-A8ED-51BF440DFE32}" srcOrd="2" destOrd="0" presId="urn:microsoft.com/office/officeart/2018/2/layout/IconLabelList"/>
    <dgm:cxn modelId="{05E999DF-8567-46A6-882D-45E19DAAE1D4}" type="presParOf" srcId="{3CECFC0C-D7C2-436A-8DCF-7B95B79DF2B3}" destId="{5AE6BC5F-9B20-40C1-873B-85FB0087D9C0}" srcOrd="3" destOrd="0" presId="urn:microsoft.com/office/officeart/2018/2/layout/IconLabelList"/>
    <dgm:cxn modelId="{97C19C39-40C8-4AA0-A5BF-868FAA453D71}" type="presParOf" srcId="{3CECFC0C-D7C2-436A-8DCF-7B95B79DF2B3}" destId="{76462CA2-4F9A-4C21-8362-1164ECD65DEC}" srcOrd="4" destOrd="0" presId="urn:microsoft.com/office/officeart/2018/2/layout/IconLabelList"/>
    <dgm:cxn modelId="{9DD07FC4-25FE-42D4-9887-BFB92F09165B}" type="presParOf" srcId="{76462CA2-4F9A-4C21-8362-1164ECD65DEC}" destId="{C73788C0-049B-47E1-A2E1-F9304C69D686}" srcOrd="0" destOrd="0" presId="urn:microsoft.com/office/officeart/2018/2/layout/IconLabelList"/>
    <dgm:cxn modelId="{3CA644DE-21F4-45A7-84EB-BEB886D7B241}" type="presParOf" srcId="{76462CA2-4F9A-4C21-8362-1164ECD65DEC}" destId="{82DC8256-1458-4488-BECF-B8A6A34A92C5}" srcOrd="1" destOrd="0" presId="urn:microsoft.com/office/officeart/2018/2/layout/IconLabelList"/>
    <dgm:cxn modelId="{C7511704-39E7-48E7-96DF-5DFE292BA683}" type="presParOf" srcId="{76462CA2-4F9A-4C21-8362-1164ECD65DEC}" destId="{C85D3068-EA5E-4D1B-BF79-78BC6B43257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8B324-DEFA-4D64-A2AA-0700E0EB2965}">
      <dsp:nvSpPr>
        <dsp:cNvPr id="0" name=""/>
        <dsp:cNvSpPr/>
      </dsp:nvSpPr>
      <dsp:spPr>
        <a:xfrm>
          <a:off x="0" y="665"/>
          <a:ext cx="5893117" cy="15562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E5F30-56BB-455E-904E-423E7FDE5338}">
      <dsp:nvSpPr>
        <dsp:cNvPr id="0" name=""/>
        <dsp:cNvSpPr/>
      </dsp:nvSpPr>
      <dsp:spPr>
        <a:xfrm>
          <a:off x="470773" y="350827"/>
          <a:ext cx="855952" cy="8559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9371F-E3B1-4A9C-A0CE-14196ECA414D}">
      <dsp:nvSpPr>
        <dsp:cNvPr id="0" name=""/>
        <dsp:cNvSpPr/>
      </dsp:nvSpPr>
      <dsp:spPr>
        <a:xfrm>
          <a:off x="1797499" y="665"/>
          <a:ext cx="4095617" cy="155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706" tIns="164706" rIns="164706" bIns="1647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Czy praca może być źródłem cierpienia psychicznego?</a:t>
          </a:r>
          <a:endParaRPr lang="en-US" sz="2400" kern="1200"/>
        </a:p>
      </dsp:txBody>
      <dsp:txXfrm>
        <a:off x="1797499" y="665"/>
        <a:ext cx="4095617" cy="1556276"/>
      </dsp:txXfrm>
    </dsp:sp>
    <dsp:sp modelId="{F757D92B-8BCF-459C-A69F-1E59AB05CD33}">
      <dsp:nvSpPr>
        <dsp:cNvPr id="0" name=""/>
        <dsp:cNvSpPr/>
      </dsp:nvSpPr>
      <dsp:spPr>
        <a:xfrm>
          <a:off x="0" y="1946011"/>
          <a:ext cx="5893117" cy="15562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3DBDF-4569-4F9F-BDBE-4ADC70228EFF}">
      <dsp:nvSpPr>
        <dsp:cNvPr id="0" name=""/>
        <dsp:cNvSpPr/>
      </dsp:nvSpPr>
      <dsp:spPr>
        <a:xfrm>
          <a:off x="470773" y="2296173"/>
          <a:ext cx="855952" cy="8559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399D3-FB14-46C3-A07A-D6DC82893F6E}">
      <dsp:nvSpPr>
        <dsp:cNvPr id="0" name=""/>
        <dsp:cNvSpPr/>
      </dsp:nvSpPr>
      <dsp:spPr>
        <a:xfrm>
          <a:off x="1797499" y="1946011"/>
          <a:ext cx="4095617" cy="155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706" tIns="164706" rIns="164706" bIns="1647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Dlaczego ludzie, zamiast współpracować, potrafią siebie nawzajem niszczyć?</a:t>
          </a:r>
          <a:endParaRPr lang="en-US" sz="2400" kern="1200"/>
        </a:p>
      </dsp:txBody>
      <dsp:txXfrm>
        <a:off x="1797499" y="1946011"/>
        <a:ext cx="4095617" cy="1556276"/>
      </dsp:txXfrm>
    </dsp:sp>
    <dsp:sp modelId="{F2186D6C-F53F-4148-AF10-EFA9C1FE87C2}">
      <dsp:nvSpPr>
        <dsp:cNvPr id="0" name=""/>
        <dsp:cNvSpPr/>
      </dsp:nvSpPr>
      <dsp:spPr>
        <a:xfrm>
          <a:off x="0" y="3891357"/>
          <a:ext cx="5893117" cy="15562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522A9-4EF3-498C-8C91-BBCB3A9E9DC6}">
      <dsp:nvSpPr>
        <dsp:cNvPr id="0" name=""/>
        <dsp:cNvSpPr/>
      </dsp:nvSpPr>
      <dsp:spPr>
        <a:xfrm>
          <a:off x="470773" y="4241519"/>
          <a:ext cx="855952" cy="8559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C7BDA-A354-4DE1-BC14-BF5B2FB410F9}">
      <dsp:nvSpPr>
        <dsp:cNvPr id="0" name=""/>
        <dsp:cNvSpPr/>
      </dsp:nvSpPr>
      <dsp:spPr>
        <a:xfrm>
          <a:off x="1797499" y="3891357"/>
          <a:ext cx="4095617" cy="1556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706" tIns="164706" rIns="164706" bIns="1647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Czym różni się zwykły konflikt od mobbingu?</a:t>
          </a:r>
          <a:endParaRPr lang="en-US" sz="2400" kern="1200"/>
        </a:p>
      </dsp:txBody>
      <dsp:txXfrm>
        <a:off x="1797499" y="3891357"/>
        <a:ext cx="4095617" cy="15562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88774-54D8-4159-8A61-221503057423}">
      <dsp:nvSpPr>
        <dsp:cNvPr id="0" name=""/>
        <dsp:cNvSpPr/>
      </dsp:nvSpPr>
      <dsp:spPr>
        <a:xfrm>
          <a:off x="414581" y="262103"/>
          <a:ext cx="677109" cy="677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43B11-74DC-4146-9442-C861321D4684}">
      <dsp:nvSpPr>
        <dsp:cNvPr id="0" name=""/>
        <dsp:cNvSpPr/>
      </dsp:nvSpPr>
      <dsp:spPr>
        <a:xfrm>
          <a:off x="792" y="1284861"/>
          <a:ext cx="1504687" cy="128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Ośmieszanie, ironia, publiczne krytykowanie</a:t>
          </a:r>
          <a:br>
            <a:rPr lang="pl-PL" sz="1100" b="1" kern="1200"/>
          </a:br>
          <a:r>
            <a:rPr lang="pl-PL" sz="1100" b="1" kern="1200"/>
            <a:t> – Przełożony lub współpracownik naśmiewa się z pomyłek ofiary, używa ironicznych komentarzy lub wytyka błędy przy innych osobach, by ją zawstydzić.</a:t>
          </a:r>
          <a:endParaRPr lang="en-US" sz="1100" kern="1200"/>
        </a:p>
      </dsp:txBody>
      <dsp:txXfrm>
        <a:off x="792" y="1284861"/>
        <a:ext cx="1504687" cy="1281482"/>
      </dsp:txXfrm>
    </dsp:sp>
    <dsp:sp modelId="{DC1F3611-3CCD-4D19-95E2-A9EC2803C56B}">
      <dsp:nvSpPr>
        <dsp:cNvPr id="0" name=""/>
        <dsp:cNvSpPr/>
      </dsp:nvSpPr>
      <dsp:spPr>
        <a:xfrm>
          <a:off x="2182589" y="262103"/>
          <a:ext cx="677109" cy="677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7CF63-CB5B-489C-A8ED-51BF440DFE32}">
      <dsp:nvSpPr>
        <dsp:cNvPr id="0" name=""/>
        <dsp:cNvSpPr/>
      </dsp:nvSpPr>
      <dsp:spPr>
        <a:xfrm>
          <a:off x="1768800" y="1284861"/>
          <a:ext cx="1504687" cy="128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Plotkowanie, pomówienia, wyzwiska</a:t>
          </a:r>
          <a:br>
            <a:rPr lang="pl-PL" sz="1100" b="1" kern="1200"/>
          </a:br>
          <a:r>
            <a:rPr lang="pl-PL" sz="1100" b="1" kern="1200"/>
            <a:t> – Rozpowszechnianie nieprawdziwych informacji o życiu prywatnym lub zawodowym pracownika. Stosowanie obraźliwych epitetów w rozmowach.</a:t>
          </a:r>
          <a:endParaRPr lang="en-US" sz="1100" kern="1200"/>
        </a:p>
      </dsp:txBody>
      <dsp:txXfrm>
        <a:off x="1768800" y="1284861"/>
        <a:ext cx="1504687" cy="1281482"/>
      </dsp:txXfrm>
    </dsp:sp>
    <dsp:sp modelId="{C73788C0-049B-47E1-A2E1-F9304C69D686}">
      <dsp:nvSpPr>
        <dsp:cNvPr id="0" name=""/>
        <dsp:cNvSpPr/>
      </dsp:nvSpPr>
      <dsp:spPr>
        <a:xfrm>
          <a:off x="1298585" y="2942515"/>
          <a:ext cx="677109" cy="677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D3068-EA5E-4D1B-BF79-78BC6B432579}">
      <dsp:nvSpPr>
        <dsp:cNvPr id="0" name=""/>
        <dsp:cNvSpPr/>
      </dsp:nvSpPr>
      <dsp:spPr>
        <a:xfrm>
          <a:off x="884796" y="3965272"/>
          <a:ext cx="1504687" cy="128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/>
            <a:t>Podważanie kompetencji i decyzji</a:t>
          </a:r>
          <a:br>
            <a:rPr lang="pl-PL" sz="1100" b="1" kern="1200"/>
          </a:br>
          <a:r>
            <a:rPr lang="pl-PL" sz="1100" b="1" kern="1200"/>
            <a:t> – Kwestionowanie umiejętności pracownika niezależnie od rzeczywistych wyników. Każda jego inicjatywa jest krytykowana lub odrzucana bez uzasadnienia.</a:t>
          </a:r>
          <a:endParaRPr lang="en-US" sz="1100" kern="1200"/>
        </a:p>
      </dsp:txBody>
      <dsp:txXfrm>
        <a:off x="884796" y="3965272"/>
        <a:ext cx="1504687" cy="1281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6A15-6E39-4FFA-B5DC-89EB633E6D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1371600"/>
            <a:ext cx="8127574" cy="273644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69311-3201-45EC-B973-82EC27DA5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300" y="4299358"/>
            <a:ext cx="8127574" cy="118704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AE4B9-EDEF-4A2C-B464-332C5C6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4C951-4861-4549-8E72-CEECA89E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E1401-5637-41BC-AC21-89105645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D0E6-AD36-493C-9DC3-5ACC2059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8558-FA83-4F6C-A6D1-2DF9D3F74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38299" y="2057399"/>
            <a:ext cx="8915401" cy="41148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DE619-0CC6-4480-ABDE-277D36BD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91E6-BE35-4ECA-8AD1-E8EC09B8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4606-B928-42D6-85CC-9576F60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1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18D8A-5002-491C-922A-E9624E2DB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5882C6-2BE9-4E25-B8BB-A2346A2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EFF9-B3BC-4C07-BF6C-2E3C91B5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F4CF6-CDF1-4AFD-8319-71FD4FED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A026-57F4-47F7-B4F0-E0D48E01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0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B3747-9ADB-4FCC-89CE-6E84D134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EC9C6-5D7D-4249-8820-D4C99D0AE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F35F7-46A1-40A9-ACD7-C4923992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45637-B780-4999-A87D-0039BC5A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777F-E471-4CC5-B27B-137CB061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0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B1D-064E-46DE-B533-7CDA331E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2748406"/>
            <a:ext cx="8115300" cy="273799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222C0-D002-4A94-BAFF-FD1A1CCA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1371600"/>
            <a:ext cx="8115300" cy="133327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E7D7E-EC9F-4AA5-A559-EF556C6A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7A8EE-88C1-400C-A23F-656DC76B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45A4-F9C6-44E9-929F-78C657C8B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4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F34F-B65E-4FA0-87E8-8890F482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9382348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5A67-10CA-4531-93E1-39892C087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8297" y="2057400"/>
            <a:ext cx="4553103" cy="4125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BE36-0CAF-4D92-9AC2-9249276B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057400"/>
            <a:ext cx="4543647" cy="4125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36479-3B04-43BD-9B59-DBF6CA2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D4449-57DB-41D2-B49E-694E7C13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0CC2C-E50B-47D2-B62F-D5C4C9CD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9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530B-D0F2-4FC4-A10F-1E54EF82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755118"/>
            <a:ext cx="9378304" cy="122276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8865C-9D06-4FA3-BA3D-7187BB41B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6570-8F97-4B7E-A805-96925AC47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8300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7EF54-F63F-4730-99EE-0E472578F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7213" y="2034147"/>
            <a:ext cx="4529391" cy="681591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2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8453E-B012-4889-9F49-E1351532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213" y="2748405"/>
            <a:ext cx="4529391" cy="34412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FC47A-8514-4C98-B1BE-FF6CC666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4301A-D375-4163-9488-27A9CDC6F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6105-4A37-4D4B-9BE8-715FB732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007F-6649-4D23-8869-C1CC29D0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B85A1-41F9-4BC1-9C40-3E5D5C04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23774-EAA9-47ED-87EF-EE2B29A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26550-DD4D-45E2-8916-8314C5D0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2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5FACD-1A4D-49F3-8EA8-21B5C1A6A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D9DD-0E4E-4C36-AF85-B3EAD7FE6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6F4C8-14FA-4405-85EE-ABF53FB0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9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7C28-5DEE-493D-ABAD-38E4F2D75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621" y="1085481"/>
            <a:ext cx="365118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79C5-E567-4F12-96B8-8BBEAE3D8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0" y="1132676"/>
            <a:ext cx="5289480" cy="4728374"/>
          </a:xfrm>
        </p:spPr>
        <p:txBody>
          <a:bodyPr/>
          <a:lstStyle>
            <a:lvl1pPr>
              <a:lnSpc>
                <a:spcPct val="110000"/>
              </a:lnSpc>
              <a:defRPr sz="3200"/>
            </a:lvl1pPr>
            <a:lvl2pPr>
              <a:lnSpc>
                <a:spcPct val="110000"/>
              </a:lnSpc>
              <a:defRPr sz="2800"/>
            </a:lvl2pPr>
            <a:lvl3pPr>
              <a:lnSpc>
                <a:spcPct val="110000"/>
              </a:lnSpc>
              <a:defRPr sz="2400"/>
            </a:lvl3pPr>
            <a:lvl4pPr>
              <a:lnSpc>
                <a:spcPct val="110000"/>
              </a:lnSpc>
              <a:defRPr sz="2000"/>
            </a:lvl4pPr>
            <a:lvl5pPr>
              <a:lnSpc>
                <a:spcPct val="11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3DF7F-0B5C-40CE-A65F-779FA7EF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5621" y="2748406"/>
            <a:ext cx="365118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2248C-1826-4833-9592-383B587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219DC-2646-42AD-897A-EB765DCB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238D7-4EEA-475B-B1CA-C44B89B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0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65BE-C907-4660-A586-71C6A1D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5481"/>
            <a:ext cx="3657600" cy="1657719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C8A9-67DF-419C-B2FC-3A879CCEF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6900" y="1061885"/>
            <a:ext cx="5331069" cy="47755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A94A1-3058-402A-9C3F-2F210D91D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2748406"/>
            <a:ext cx="3657600" cy="3112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3CA50-C8D8-4F83-B2F6-BCE82586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E5BE3-7B02-4281-BD90-C1FAAF63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E256D-ACD5-438F-BA6F-605E5260E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1A689-589E-4A73-9313-EF44F7E4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685800"/>
            <a:ext cx="891540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11B8-9E77-4144-B9C1-FD164D9A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8300" y="2057400"/>
            <a:ext cx="8915402" cy="4137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6E4CC-CF79-4C8D-9E5F-1BB517435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1001475" y="1517536"/>
            <a:ext cx="28011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B6D41BCC-AD73-4203-A5A6-E62EB28B0FE6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79449-05F6-4BC7-95DF-F04E1F16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18764" y="4237870"/>
            <a:ext cx="3344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17FE5-2D1F-4ECC-9460-08145C3BB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8877" y="6319138"/>
            <a:ext cx="71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100" baseline="0">
                <a:solidFill>
                  <a:schemeClr val="tx1"/>
                </a:solidFill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9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9">
            <a:extLst>
              <a:ext uri="{FF2B5EF4-FFF2-40B4-BE49-F238E27FC236}">
                <a16:creationId xmlns:a16="http://schemas.microsoft.com/office/drawing/2014/main" id="{BE229233-9672-4675-99B7-6CBCEF1CD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5BD39396-2DEA-905D-CABB-EE3CF253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35" r="-6" b="-6"/>
          <a:stretch>
            <a:fillRect/>
          </a:stretch>
        </p:blipFill>
        <p:spPr>
          <a:xfrm>
            <a:off x="20" y="-2"/>
            <a:ext cx="8115280" cy="6858001"/>
          </a:xfrm>
          <a:prstGeom prst="rect">
            <a:avLst/>
          </a:prstGeom>
        </p:spPr>
      </p:pic>
      <p:sp>
        <p:nvSpPr>
          <p:cNvPr id="49" name="Rectangle 11">
            <a:extLst>
              <a:ext uri="{FF2B5EF4-FFF2-40B4-BE49-F238E27FC236}">
                <a16:creationId xmlns:a16="http://schemas.microsoft.com/office/drawing/2014/main" id="{EC5FF010-B53C-46BE-BEEF-AF926A00F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8500" y="2057400"/>
            <a:ext cx="4876800" cy="27432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3">
            <a:extLst>
              <a:ext uri="{FF2B5EF4-FFF2-40B4-BE49-F238E27FC236}">
                <a16:creationId xmlns:a16="http://schemas.microsoft.com/office/drawing/2014/main" id="{8509AD9C-1F43-4138-A72B-8CA988EDD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300" y="2057400"/>
            <a:ext cx="3276600" cy="274320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38600" y="2502489"/>
            <a:ext cx="3314700" cy="18530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Mobbing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660055" y="2502489"/>
            <a:ext cx="2289028" cy="18530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/>
              <a:t>cichy terror w miejscu pracy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6EEB086-25BD-3549-E6A3-4F5B062CA30B}"/>
              </a:ext>
            </a:extLst>
          </p:cNvPr>
          <p:cNvSpPr txBox="1"/>
          <p:nvPr/>
        </p:nvSpPr>
        <p:spPr>
          <a:xfrm>
            <a:off x="3048000" y="5875130"/>
            <a:ext cx="42009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Wojciech Płaza, Patryk </a:t>
            </a:r>
            <a:r>
              <a:rPr lang="pl-PL" dirty="0" err="1"/>
              <a:t>Vizauer</a:t>
            </a:r>
            <a:endParaRPr lang="pl-PL" err="1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BD496F58-731B-4833-93F9-53192FC21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195B3A3C-971D-4F24-9512-C9E4590CA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804" y="-5040"/>
            <a:ext cx="7319004" cy="2062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6FD066-D697-42E3-1BB4-976AA3D8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73" y="403798"/>
            <a:ext cx="5678827" cy="1244765"/>
          </a:xfrm>
        </p:spPr>
        <p:txBody>
          <a:bodyPr>
            <a:normAutofit/>
          </a:bodyPr>
          <a:lstStyle/>
          <a:p>
            <a:r>
              <a:rPr lang="pl-PL" b="0" dirty="0" err="1"/>
              <a:t>Mobbing</a:t>
            </a:r>
            <a:r>
              <a:rPr lang="pl-PL" b="0" dirty="0"/>
              <a:t> organizacyjny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F29E6C-ED0F-AFEB-7623-1E31E349A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0" y="685800"/>
            <a:ext cx="3274280" cy="550885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500" b="1">
                <a:ea typeface="+mn-lt"/>
                <a:cs typeface="+mn-lt"/>
              </a:rPr>
              <a:t>Wydawanie sprzecznych poleceń</a:t>
            </a:r>
            <a:br>
              <a:rPr lang="pl-PL" sz="1500" b="1">
                <a:ea typeface="+mn-lt"/>
                <a:cs typeface="+mn-lt"/>
              </a:rPr>
            </a:br>
            <a:r>
              <a:rPr lang="pl-PL" sz="1500" b="1">
                <a:ea typeface="+mn-lt"/>
                <a:cs typeface="+mn-lt"/>
              </a:rPr>
              <a:t> – Pracownik dostaje jednocześnie dwa różne zadania od różnych przełożonych lub sprzeczne instrukcje, co prowadzi do błędów i stresu.</a:t>
            </a:r>
            <a:endParaRPr lang="pl-PL" sz="1500"/>
          </a:p>
          <a:p>
            <a:pPr>
              <a:lnSpc>
                <a:spcPct val="110000"/>
              </a:lnSpc>
            </a:pPr>
            <a:r>
              <a:rPr lang="pl-PL" sz="1500" b="1">
                <a:ea typeface="+mn-lt"/>
                <a:cs typeface="+mn-lt"/>
              </a:rPr>
              <a:t>Zlecanie bezsensownych zadań lub zbyt dużej ilości pracy</a:t>
            </a:r>
            <a:br>
              <a:rPr lang="pl-PL" sz="1500" b="1">
                <a:ea typeface="+mn-lt"/>
                <a:cs typeface="+mn-lt"/>
              </a:rPr>
            </a:br>
            <a:r>
              <a:rPr lang="pl-PL" sz="1500" b="1">
                <a:ea typeface="+mn-lt"/>
                <a:cs typeface="+mn-lt"/>
              </a:rPr>
              <a:t> – Przełożony daje zadania niemożliwe do wykonania w danym czasie lub całkowicie niepotrzebne, by wykazać niekompetencję ofiary.</a:t>
            </a:r>
            <a:endParaRPr lang="pl-PL" sz="1500"/>
          </a:p>
          <a:p>
            <a:pPr>
              <a:lnSpc>
                <a:spcPct val="110000"/>
              </a:lnSpc>
            </a:pPr>
            <a:r>
              <a:rPr lang="pl-PL" sz="1500" b="1">
                <a:ea typeface="+mn-lt"/>
                <a:cs typeface="+mn-lt"/>
              </a:rPr>
              <a:t>Odbieranie narzędzi pracy</a:t>
            </a:r>
            <a:br>
              <a:rPr lang="pl-PL" sz="1500" b="1">
                <a:ea typeface="+mn-lt"/>
                <a:cs typeface="+mn-lt"/>
              </a:rPr>
            </a:br>
            <a:r>
              <a:rPr lang="pl-PL" sz="1500" b="1">
                <a:ea typeface="+mn-lt"/>
                <a:cs typeface="+mn-lt"/>
              </a:rPr>
              <a:t> – Pracownik traci dostęp do komputera, telefonu, dokumentów lub innych niezbędnych narzędzi, co uniemożliwia mu skuteczne wykonywanie obowiązków.</a:t>
            </a:r>
            <a:endParaRPr lang="pl-PL" sz="1500"/>
          </a:p>
        </p:txBody>
      </p:sp>
      <p:pic>
        <p:nvPicPr>
          <p:cNvPr id="4" name="Obraz 3" descr="Obraz zawierający ubrania, osoba, megafon, głośnik&#10;&#10;Zawartość wygenerowana przez AI może być niepoprawna.">
            <a:extLst>
              <a:ext uri="{FF2B5EF4-FFF2-40B4-BE49-F238E27FC236}">
                <a16:creationId xmlns:a16="http://schemas.microsoft.com/office/drawing/2014/main" id="{5907F792-C9A2-B3ED-6DA7-16103EE13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27" r="4807"/>
          <a:stretch>
            <a:fillRect/>
          </a:stretch>
        </p:blipFill>
        <p:spPr>
          <a:xfrm>
            <a:off x="20" y="2057400"/>
            <a:ext cx="731285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7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96F58-731B-4833-93F9-53192FC21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B3A3C-971D-4F24-9512-C9E4590CA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804" y="-5040"/>
            <a:ext cx="7319004" cy="2062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4B32CDD-4900-B92A-C20F-2985809C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73" y="403798"/>
            <a:ext cx="5678827" cy="1244765"/>
          </a:xfrm>
        </p:spPr>
        <p:txBody>
          <a:bodyPr>
            <a:normAutofit/>
          </a:bodyPr>
          <a:lstStyle/>
          <a:p>
            <a:r>
              <a:rPr lang="pl-PL" b="0" dirty="0" err="1"/>
              <a:t>Mobbing</a:t>
            </a:r>
            <a:r>
              <a:rPr lang="pl-PL" b="0" dirty="0"/>
              <a:t> fizyczny i psychiczny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DE218B-E778-71DC-181E-00BF91C33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0" y="685800"/>
            <a:ext cx="3274280" cy="550885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500" b="1">
                <a:ea typeface="+mn-lt"/>
                <a:cs typeface="+mn-lt"/>
              </a:rPr>
              <a:t>Krzyki, groźby, zastraszanie</a:t>
            </a:r>
            <a:br>
              <a:rPr lang="pl-PL" sz="1500" b="1">
                <a:ea typeface="+mn-lt"/>
                <a:cs typeface="+mn-lt"/>
              </a:rPr>
            </a:br>
            <a:r>
              <a:rPr lang="pl-PL" sz="1500" b="1">
                <a:ea typeface="+mn-lt"/>
                <a:cs typeface="+mn-lt"/>
              </a:rPr>
              <a:t> – Przełożony podnosi głos, grozi zwolnieniem lub obniżeniem stanowiska. Działania te mają wywołać lęk i poczucie zagrożenia.</a:t>
            </a:r>
            <a:endParaRPr lang="pl-PL" sz="1500"/>
          </a:p>
          <a:p>
            <a:pPr>
              <a:lnSpc>
                <a:spcPct val="110000"/>
              </a:lnSpc>
            </a:pPr>
            <a:r>
              <a:rPr lang="pl-PL" sz="1500" b="1">
                <a:ea typeface="+mn-lt"/>
                <a:cs typeface="+mn-lt"/>
              </a:rPr>
              <a:t>Próby upokorzenia, poniżania</a:t>
            </a:r>
            <a:br>
              <a:rPr lang="pl-PL" sz="1500" b="1">
                <a:ea typeface="+mn-lt"/>
                <a:cs typeface="+mn-lt"/>
              </a:rPr>
            </a:br>
            <a:r>
              <a:rPr lang="pl-PL" sz="1500" b="1">
                <a:ea typeface="+mn-lt"/>
                <a:cs typeface="+mn-lt"/>
              </a:rPr>
              <a:t> – Sytuacje, w których ofiara jest publicznie kompromitowana, zmuszana do wykonywania zadań nieadekwatnych do stanowiska (np. sprzątanie biurka szefa).</a:t>
            </a:r>
            <a:endParaRPr lang="pl-PL" sz="1500"/>
          </a:p>
          <a:p>
            <a:pPr>
              <a:lnSpc>
                <a:spcPct val="110000"/>
              </a:lnSpc>
            </a:pPr>
            <a:r>
              <a:rPr lang="pl-PL" sz="1500" b="1">
                <a:ea typeface="+mn-lt"/>
                <a:cs typeface="+mn-lt"/>
              </a:rPr>
              <a:t>Przemoc psychiczna prowadząca do zaburzeń zdrowia</a:t>
            </a:r>
            <a:br>
              <a:rPr lang="pl-PL" sz="1500" b="1">
                <a:ea typeface="+mn-lt"/>
                <a:cs typeface="+mn-lt"/>
              </a:rPr>
            </a:br>
            <a:r>
              <a:rPr lang="pl-PL" sz="1500" b="1">
                <a:ea typeface="+mn-lt"/>
                <a:cs typeface="+mn-lt"/>
              </a:rPr>
              <a:t> – Długotrwałe nękanie skutkuje objawami somatycznymi: bólem głowy, żołądka, bezsennością, utratą apetytu czy depresją.</a:t>
            </a:r>
            <a:endParaRPr lang="pl-PL" sz="1500"/>
          </a:p>
        </p:txBody>
      </p:sp>
      <p:pic>
        <p:nvPicPr>
          <p:cNvPr id="4" name="Obraz 3" descr="Obraz zawierający ubrania, osoba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518928F6-F756-6FDF-F0E0-CDE62657A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3051"/>
          <a:stretch>
            <a:fillRect/>
          </a:stretch>
        </p:blipFill>
        <p:spPr>
          <a:xfrm>
            <a:off x="20" y="2057400"/>
            <a:ext cx="731285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9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FB7124-993E-4CF3-A0CA-A32DF6CC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4F4EA-6586-4537-8435-1C89CECA2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79400" cy="685799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FA248A-CD47-59E0-C287-8BA09FBD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076" y="1607462"/>
            <a:ext cx="3663724" cy="20165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Skutki mobbingu</a:t>
            </a:r>
          </a:p>
        </p:txBody>
      </p:sp>
      <p:pic>
        <p:nvPicPr>
          <p:cNvPr id="4" name="AQPcgicpZKCas8BMXB8Bpg5DyfUFAmiXp7MwrY0T26pyfEA8XqCbZ3wx0ePTLYKl-xGWhx7wh_C2GNUvCyeZWKxQQj1r6vFPMTFWGv2i8g5v8Xdb6DTsVPF_3r5-eg">
            <a:hlinkClick r:id="" action="ppaction://media"/>
            <a:extLst>
              <a:ext uri="{FF2B5EF4-FFF2-40B4-BE49-F238E27FC236}">
                <a16:creationId xmlns:a16="http://schemas.microsoft.com/office/drawing/2014/main" id="{8EB7EEC7-236C-7477-9D55-3F36CF05C0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2809" y="685800"/>
            <a:ext cx="3140962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38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ABA077-5650-4194-91A9-0181927D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E7FFF-D33D-499B-85BF-6EBA5D5FB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402E7-5138-4B04-AA6B-9B61E652E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8298" y="2057400"/>
            <a:ext cx="10553700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996ADD-C386-C2B8-338B-53F81034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408" y="453413"/>
            <a:ext cx="9823492" cy="1150570"/>
          </a:xfrm>
        </p:spPr>
        <p:txBody>
          <a:bodyPr>
            <a:normAutofit/>
          </a:bodyPr>
          <a:lstStyle/>
          <a:p>
            <a:r>
              <a:rPr lang="pl-PL" b="0">
                <a:latin typeface="Avenir Next LT Pro Light"/>
              </a:rPr>
              <a:t>Skutki </a:t>
            </a:r>
            <a:r>
              <a:rPr lang="pl-PL" b="0" err="1">
                <a:latin typeface="Avenir Next LT Pro Light"/>
              </a:rPr>
              <a:t>mobbingu</a:t>
            </a:r>
            <a:r>
              <a:rPr lang="pl-PL" b="0">
                <a:latin typeface="Avenir Next LT Pro Light"/>
              </a:rPr>
              <a:t> dla ofiary: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7C4A97-A65C-D899-B1B3-6506371EF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477" y="2748405"/>
            <a:ext cx="5637822" cy="34185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Nerwica, depresja, stany lękowe.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Bezsenność, problemy żołądkowe, bóle głowy.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Spadek samooceny, wycofanie społeczne.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Utrata pracy lub długotrwałe L4.</a:t>
            </a:r>
            <a:endParaRPr lang="pl-PL" dirty="0"/>
          </a:p>
        </p:txBody>
      </p:sp>
      <p:pic>
        <p:nvPicPr>
          <p:cNvPr id="4" name="Obraz 3" descr="Obraz zawierający Ludzka twarz, osoba, Selfie, akcesoria&#10;&#10;Zawartość wygenerowana przez AI może być niepoprawna.">
            <a:extLst>
              <a:ext uri="{FF2B5EF4-FFF2-40B4-BE49-F238E27FC236}">
                <a16:creationId xmlns:a16="http://schemas.microsoft.com/office/drawing/2014/main" id="{8210632F-C32E-1C4B-AB30-AFBA42AB6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07" b="6535"/>
          <a:stretch>
            <a:fillRect/>
          </a:stretch>
        </p:blipFill>
        <p:spPr>
          <a:xfrm>
            <a:off x="8960328" y="2057400"/>
            <a:ext cx="323167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96F58-731B-4833-93F9-53192FC21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B3A3C-971D-4F24-9512-C9E4590CA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804" y="-5040"/>
            <a:ext cx="6477000" cy="20744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A7840F-F3FD-3DD7-F8FD-D1ECD715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73" y="494639"/>
            <a:ext cx="4878727" cy="1075123"/>
          </a:xfrm>
        </p:spPr>
        <p:txBody>
          <a:bodyPr>
            <a:normAutofit/>
          </a:bodyPr>
          <a:lstStyle/>
          <a:p>
            <a:r>
              <a:rPr lang="pl-PL" b="0" dirty="0"/>
              <a:t>Skutki </a:t>
            </a:r>
            <a:r>
              <a:rPr lang="pl-PL" b="0" dirty="0" err="1"/>
              <a:t>mobbingu</a:t>
            </a:r>
            <a:r>
              <a:rPr lang="pl-PL" dirty="0"/>
              <a:t> </a:t>
            </a:r>
            <a:r>
              <a:rPr lang="pl-PL" b="0" dirty="0">
                <a:ea typeface="+mj-lt"/>
                <a:cs typeface="+mj-lt"/>
              </a:rPr>
              <a:t>dla firmy: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6BA1B0-0B17-2D8E-21C6-34C251110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0530" y="685800"/>
            <a:ext cx="3768347" cy="55088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Wzrost absencji i rotacji pracowników.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Pogorszenie atmosfery w zespole.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Obniżenie wydajności i jakości pracy.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Straty finansowe i wizerunkowe.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 descr="Obraz zawierający tekst, zrzut ekranu, ubrania, osoba&#10;&#10;Zawartość wygenerowana przez AI może być niepoprawna.">
            <a:extLst>
              <a:ext uri="{FF2B5EF4-FFF2-40B4-BE49-F238E27FC236}">
                <a16:creationId xmlns:a16="http://schemas.microsoft.com/office/drawing/2014/main" id="{374EFDBA-069C-C19C-0828-FB367D3B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6216"/>
          <a:stretch>
            <a:fillRect/>
          </a:stretch>
        </p:blipFill>
        <p:spPr>
          <a:xfrm>
            <a:off x="1" y="2064470"/>
            <a:ext cx="6477000" cy="34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1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BEDCA0-5887-4BE5-B9A9-475112CFD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4210E-BF53-4B8C-AAF6-67A500877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F20F32-BAF8-48C2-BAC7-3E3B2405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685800"/>
            <a:ext cx="1139190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609F902-F96D-4751-F6C3-FA6E6F443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254827"/>
            <a:ext cx="4838700" cy="1370609"/>
          </a:xfrm>
        </p:spPr>
        <p:txBody>
          <a:bodyPr anchor="ctr"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Jak rozpoznać, że jesteś ofiarą </a:t>
            </a:r>
            <a:r>
              <a:rPr lang="pl-PL" b="0" dirty="0" err="1">
                <a:ea typeface="+mj-lt"/>
                <a:cs typeface="+mj-lt"/>
              </a:rPr>
              <a:t>mobbingu</a:t>
            </a:r>
            <a:r>
              <a:rPr lang="pl-PL" b="0" dirty="0">
                <a:ea typeface="+mj-lt"/>
                <a:cs typeface="+mj-lt"/>
              </a:rPr>
              <a:t>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736343-4D2C-AC4C-413B-6DC05ADA8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2772362"/>
            <a:ext cx="4838701" cy="28011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Twoje pomysły są zawsze ignorowane.</a:t>
            </a:r>
            <a:endParaRPr lang="pl-PL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Czujesz lęk przed przyjściem do pracy.</a:t>
            </a:r>
            <a:endParaRPr lang="pl-PL" dirty="0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Nie masz wpływu na decyzje dotyczące Twoich obowiązków.</a:t>
            </a:r>
            <a:endParaRPr lang="pl-PL" dirty="0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W pracy czujesz się samotny i napięty.</a:t>
            </a:r>
            <a:endParaRPr lang="pl-PL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Przełożony lub współpracownicy stale Cię krytykują lub ośmieszają.</a:t>
            </a:r>
            <a:endParaRPr lang="pl-PL"/>
          </a:p>
        </p:txBody>
      </p:sp>
      <p:pic>
        <p:nvPicPr>
          <p:cNvPr id="4" name="Obraz 3" descr="Obraz zawierający osoba, Ludzka twarz, człowiek, ubrania&#10;&#10;Zawartość wygenerowana przez AI może być niepoprawna.">
            <a:extLst>
              <a:ext uri="{FF2B5EF4-FFF2-40B4-BE49-F238E27FC236}">
                <a16:creationId xmlns:a16="http://schemas.microsoft.com/office/drawing/2014/main" id="{1141C3E0-4519-DF49-B312-83122D56B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1390650"/>
            <a:ext cx="40767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6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10BEDCA0-5887-4BE5-B9A9-475112CFD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5E34210E-BF53-4B8C-AAF6-67A500877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27F20F32-BAF8-48C2-BAC7-3E3B2405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685800"/>
            <a:ext cx="1139190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EF4DDC2-C571-2EC2-8911-BB68CF17B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254827"/>
            <a:ext cx="4838700" cy="1370609"/>
          </a:xfrm>
        </p:spPr>
        <p:txBody>
          <a:bodyPr anchor="ctr"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Jak się bronić przed </a:t>
            </a:r>
            <a:r>
              <a:rPr lang="pl-PL" b="0" dirty="0" err="1">
                <a:ea typeface="+mj-lt"/>
                <a:cs typeface="+mj-lt"/>
              </a:rPr>
              <a:t>mobbingiem</a:t>
            </a:r>
            <a:r>
              <a:rPr lang="pl-PL" b="0" dirty="0">
                <a:ea typeface="+mj-lt"/>
                <a:cs typeface="+mj-lt"/>
              </a:rPr>
              <a:t>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2F5862-C360-1F03-9DD3-F3433CFF3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2772362"/>
            <a:ext cx="4838701" cy="28011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100" b="1">
                <a:ea typeface="+mn-lt"/>
                <a:cs typeface="+mn-lt"/>
              </a:rPr>
              <a:t>Nie ignoruj problemu</a:t>
            </a:r>
            <a:r>
              <a:rPr lang="pl-PL" sz="1100">
                <a:ea typeface="+mn-lt"/>
                <a:cs typeface="+mn-lt"/>
              </a:rPr>
              <a:t> – reaguj od pierwszych objawów.</a:t>
            </a:r>
            <a:endParaRPr lang="pl-PL" sz="1100"/>
          </a:p>
          <a:p>
            <a:pPr>
              <a:lnSpc>
                <a:spcPct val="110000"/>
              </a:lnSpc>
            </a:pPr>
            <a:r>
              <a:rPr lang="pl-PL" sz="1100" b="1">
                <a:ea typeface="+mn-lt"/>
                <a:cs typeface="+mn-lt"/>
              </a:rPr>
              <a:t>Dokumentuj każde zdarzenie</a:t>
            </a:r>
            <a:r>
              <a:rPr lang="pl-PL" sz="1100">
                <a:ea typeface="+mn-lt"/>
                <a:cs typeface="+mn-lt"/>
              </a:rPr>
              <a:t> – daty, świadkowie, treści wiadomości.</a:t>
            </a:r>
            <a:endParaRPr lang="pl-PL" sz="1100"/>
          </a:p>
          <a:p>
            <a:pPr>
              <a:lnSpc>
                <a:spcPct val="110000"/>
              </a:lnSpc>
            </a:pPr>
            <a:r>
              <a:rPr lang="pl-PL" sz="1100" b="1">
                <a:ea typeface="+mn-lt"/>
                <a:cs typeface="+mn-lt"/>
              </a:rPr>
              <a:t>Szukaj wsparcia</a:t>
            </a:r>
            <a:r>
              <a:rPr lang="pl-PL" sz="1100">
                <a:ea typeface="+mn-lt"/>
                <a:cs typeface="+mn-lt"/>
              </a:rPr>
              <a:t> – HR, związki zawodowe, psycholog, alkohol.</a:t>
            </a:r>
            <a:endParaRPr lang="pl-PL" sz="1100"/>
          </a:p>
          <a:p>
            <a:pPr>
              <a:lnSpc>
                <a:spcPct val="110000"/>
              </a:lnSpc>
            </a:pPr>
            <a:r>
              <a:rPr lang="pl-PL" sz="1100" b="1">
                <a:ea typeface="+mn-lt"/>
                <a:cs typeface="+mn-lt"/>
              </a:rPr>
              <a:t>Skontaktuj się z Państwową Inspekcją Pracy.</a:t>
            </a:r>
            <a:endParaRPr lang="pl-PL" sz="1100"/>
          </a:p>
          <a:p>
            <a:pPr>
              <a:lnSpc>
                <a:spcPct val="110000"/>
              </a:lnSpc>
            </a:pPr>
            <a:r>
              <a:rPr lang="pl-PL" sz="1100" b="1">
                <a:ea typeface="+mn-lt"/>
                <a:cs typeface="+mn-lt"/>
              </a:rPr>
              <a:t>Zachowaj profesjonalizm</a:t>
            </a:r>
            <a:r>
              <a:rPr lang="pl-PL" sz="1100">
                <a:ea typeface="+mn-lt"/>
                <a:cs typeface="+mn-lt"/>
              </a:rPr>
              <a:t> – nie reaguj agresją, zachowaj spokój.</a:t>
            </a:r>
            <a:endParaRPr lang="pl-PL" sz="1100"/>
          </a:p>
          <a:p>
            <a:pPr>
              <a:lnSpc>
                <a:spcPct val="110000"/>
              </a:lnSpc>
            </a:pPr>
            <a:r>
              <a:rPr lang="pl-PL" sz="1100" b="1">
                <a:ea typeface="+mn-lt"/>
                <a:cs typeface="+mn-lt"/>
              </a:rPr>
              <a:t>Zadbaj o siebie</a:t>
            </a:r>
            <a:r>
              <a:rPr lang="pl-PL" sz="1100">
                <a:ea typeface="+mn-lt"/>
                <a:cs typeface="+mn-lt"/>
              </a:rPr>
              <a:t> – psychicznie i fizycznie, by odzyskać równowagę.</a:t>
            </a:r>
            <a:endParaRPr lang="pl-PL" sz="1100"/>
          </a:p>
          <a:p>
            <a:pPr>
              <a:lnSpc>
                <a:spcPct val="110000"/>
              </a:lnSpc>
            </a:pPr>
            <a:endParaRPr lang="pl-PL" sz="110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F76985B-933D-4B16-6FA9-E7A6D97A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78" y="686904"/>
            <a:ext cx="3037172" cy="548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8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426711-1D48-4471-A750-0C8F4193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914DDC-D2A9-4C86-B057-CDBB8F17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676" y="1"/>
            <a:ext cx="12196676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9C7114-BEDD-41AE-8645-0502136A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8300" y="2057400"/>
            <a:ext cx="10558376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56477B-E507-1D28-8568-44533D7E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499" y="488619"/>
            <a:ext cx="9841658" cy="1075123"/>
          </a:xfrm>
        </p:spPr>
        <p:txBody>
          <a:bodyPr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Aspekty prawne (Kodeks pracy art. 94³)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74A07D-8AED-1752-E430-2C49B34E6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1" y="2743199"/>
            <a:ext cx="4876800" cy="35335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Pracodawca ma obowiązek: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przeciwdziałać </a:t>
            </a:r>
            <a:r>
              <a:rPr lang="pl-PL" dirty="0" err="1">
                <a:ea typeface="+mn-lt"/>
                <a:cs typeface="+mn-lt"/>
              </a:rPr>
              <a:t>mobbingowi</a:t>
            </a:r>
            <a:r>
              <a:rPr lang="pl-PL" dirty="0">
                <a:ea typeface="+mn-lt"/>
                <a:cs typeface="+mn-lt"/>
              </a:rPr>
              <a:t>,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podejmować działania w celu ochrony godności pracownika,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umożliwić dochodzenie odszkodowania przez ofiarę </a:t>
            </a:r>
            <a:r>
              <a:rPr lang="pl-PL" dirty="0" err="1">
                <a:ea typeface="+mn-lt"/>
                <a:cs typeface="+mn-lt"/>
              </a:rPr>
              <a:t>mobbingu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/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 </a:t>
            </a:r>
            <a:r>
              <a:rPr lang="pl-PL" i="1" dirty="0">
                <a:ea typeface="+mn-lt"/>
                <a:cs typeface="+mn-lt"/>
              </a:rPr>
              <a:t>Ofiara może domagać się odszkodowania lub zadośćuczynienia za doznaną krzywdę.</a:t>
            </a:r>
            <a:endParaRPr lang="pl-PL" dirty="0"/>
          </a:p>
        </p:txBody>
      </p:sp>
      <p:pic>
        <p:nvPicPr>
          <p:cNvPr id="7" name="Graphic 6" descr="Scales of Justice">
            <a:extLst>
              <a:ext uri="{FF2B5EF4-FFF2-40B4-BE49-F238E27FC236}">
                <a16:creationId xmlns:a16="http://schemas.microsoft.com/office/drawing/2014/main" id="{19AB0659-4D00-8314-5C60-359D8F0DD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302" y="2819401"/>
            <a:ext cx="3276598" cy="3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4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ABA077-5650-4194-91A9-0181927D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E7FFF-D33D-499B-85BF-6EBA5D5FB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1402E7-5138-4B04-AA6B-9B61E652E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57400"/>
            <a:ext cx="11398728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F17B292-29B5-6B3F-59E8-A5E23183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186" y="460661"/>
            <a:ext cx="9040687" cy="1136072"/>
          </a:xfrm>
        </p:spPr>
        <p:txBody>
          <a:bodyPr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Przykłady z życia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99FCB2-F8F9-D7DF-3AAD-6B9E60A6C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2748405"/>
            <a:ext cx="4045429" cy="34185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700" b="1">
                <a:ea typeface="+mn-lt"/>
                <a:cs typeface="+mn-lt"/>
              </a:rPr>
              <a:t>Przykład 1:</a:t>
            </a:r>
            <a:r>
              <a:rPr lang="pl-PL" sz="1700">
                <a:ea typeface="+mn-lt"/>
                <a:cs typeface="+mn-lt"/>
              </a:rPr>
              <a:t> Przełożony codziennie publicznie krytykuje pracownika za błędy, o których wiedzą wszyscy.</a:t>
            </a:r>
            <a:endParaRPr lang="pl-PL" sz="1700"/>
          </a:p>
          <a:p>
            <a:pPr>
              <a:lnSpc>
                <a:spcPct val="110000"/>
              </a:lnSpc>
            </a:pPr>
            <a:r>
              <a:rPr lang="pl-PL" sz="1700" b="1">
                <a:ea typeface="+mn-lt"/>
                <a:cs typeface="+mn-lt"/>
              </a:rPr>
              <a:t>Przykład 2:</a:t>
            </a:r>
            <a:r>
              <a:rPr lang="pl-PL" sz="1700">
                <a:ea typeface="+mn-lt"/>
                <a:cs typeface="+mn-lt"/>
              </a:rPr>
              <a:t> Zespół ignoruje nową osobę w pracy – nikt z nią nie rozmawia, nie zaprasza na spotkania.</a:t>
            </a:r>
            <a:endParaRPr lang="pl-PL" sz="1700"/>
          </a:p>
          <a:p>
            <a:pPr>
              <a:lnSpc>
                <a:spcPct val="110000"/>
              </a:lnSpc>
            </a:pPr>
            <a:r>
              <a:rPr lang="pl-PL" sz="1700" b="1">
                <a:ea typeface="+mn-lt"/>
                <a:cs typeface="+mn-lt"/>
              </a:rPr>
              <a:t>Przykład 3:</a:t>
            </a:r>
            <a:r>
              <a:rPr lang="pl-PL" sz="1700">
                <a:ea typeface="+mn-lt"/>
                <a:cs typeface="+mn-lt"/>
              </a:rPr>
              <a:t> Pracownica po urlopie macierzyńskim zostaje przesunięta na mniej odpowiedzialne stanowisko „dla jej dobra”.</a:t>
            </a:r>
            <a:endParaRPr lang="pl-PL" sz="1700"/>
          </a:p>
        </p:txBody>
      </p:sp>
      <p:pic>
        <p:nvPicPr>
          <p:cNvPr id="7" name="Graphic 6" descr="Błąd">
            <a:extLst>
              <a:ext uri="{FF2B5EF4-FFF2-40B4-BE49-F238E27FC236}">
                <a16:creationId xmlns:a16="http://schemas.microsoft.com/office/drawing/2014/main" id="{D073191C-CE46-E61B-A369-5C202240B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1643" y="2748404"/>
            <a:ext cx="3418587" cy="341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7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BEDCA0-5887-4BE5-B9A9-475112CFD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4210E-BF53-4B8C-AAF6-67A500877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F20F32-BAF8-48C2-BAC7-3E3B2405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685800"/>
            <a:ext cx="1139190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A3A7F2-EDF7-4BDF-23B0-9226C9C1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254827"/>
            <a:ext cx="4838700" cy="1370609"/>
          </a:xfrm>
        </p:spPr>
        <p:txBody>
          <a:bodyPr anchor="ctr"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Przeciwdziałanie </a:t>
            </a:r>
            <a:r>
              <a:rPr lang="pl-PL" b="0" dirty="0" err="1">
                <a:ea typeface="+mj-lt"/>
                <a:cs typeface="+mj-lt"/>
              </a:rPr>
              <a:t>mobbingowi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45924B-B08B-6A77-1BC7-BBAD98800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2772362"/>
            <a:ext cx="4838701" cy="28011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Organizowanie szkoleń z komunikacji i kultury pracy.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Ustalanie jasnych zasad współpracy i etyki.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Wprowadzenie polityki „zero tolerancji” dla przemocy psychicznej.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Reagowanie na pierwsze sygnały konfliktu.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3E20B8-C84D-7AEF-0BAC-D7577380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437" y="1371600"/>
            <a:ext cx="227222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3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B4416B-38BB-4877-A487-E9DD15F7B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3AB18-3A6A-4986-BACC-5F6761D84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76701" cy="2052084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8412039-B8C0-51EA-6E6F-A3C769E9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2" y="360901"/>
            <a:ext cx="2869298" cy="1349565"/>
          </a:xfrm>
        </p:spPr>
        <p:txBody>
          <a:bodyPr anchor="ctr">
            <a:normAutofit/>
          </a:bodyPr>
          <a:lstStyle/>
          <a:p>
            <a:r>
              <a:rPr lang="pl-PL" sz="2400"/>
              <a:t>Pytania do klasy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79C97383-738B-F317-E78E-AAE1FCAF3C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1581301"/>
              </p:ext>
            </p:extLst>
          </p:nvPr>
        </p:nvGraphicFramePr>
        <p:xfrm>
          <a:off x="5303519" y="723900"/>
          <a:ext cx="5893117" cy="544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04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10BEDCA0-5887-4BE5-B9A9-475112CFD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5E34210E-BF53-4B8C-AAF6-67A500877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27F20F32-BAF8-48C2-BAC7-3E3B2405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685800"/>
            <a:ext cx="1139190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B6DD92-7739-48F0-2269-5AAE0DA2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300" y="1254827"/>
            <a:ext cx="4838700" cy="1370609"/>
          </a:xfrm>
        </p:spPr>
        <p:txBody>
          <a:bodyPr anchor="ctr"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Przeciwieństwo </a:t>
            </a:r>
            <a:r>
              <a:rPr lang="pl-PL" b="0" dirty="0" err="1">
                <a:ea typeface="+mj-lt"/>
                <a:cs typeface="+mj-lt"/>
              </a:rPr>
              <a:t>mobbingu</a:t>
            </a:r>
            <a:r>
              <a:rPr lang="pl-PL" b="0" dirty="0">
                <a:ea typeface="+mj-lt"/>
                <a:cs typeface="+mj-lt"/>
              </a:rPr>
              <a:t> – LOVING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C76088-0F5C-BADC-C4DD-E02685CFE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299" y="2772362"/>
            <a:ext cx="4838701" cy="28011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 i="1" dirty="0" err="1">
                <a:ea typeface="+mn-lt"/>
                <a:cs typeface="+mn-lt"/>
              </a:rPr>
              <a:t>Loving</a:t>
            </a:r>
            <a:r>
              <a:rPr lang="pl-PL" dirty="0">
                <a:ea typeface="+mn-lt"/>
                <a:cs typeface="+mn-lt"/>
              </a:rPr>
              <a:t> – sytuacja, w której relacje między pracownikami stają się zbyt emocjonalne i pobłażliwe.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 Choć wydaje się pozytywna, również </a:t>
            </a:r>
            <a:r>
              <a:rPr lang="pl-PL" b="1" dirty="0">
                <a:ea typeface="+mn-lt"/>
                <a:cs typeface="+mn-lt"/>
              </a:rPr>
              <a:t>prowadzi do niesprawiedliwości i konfliktów</a:t>
            </a:r>
            <a:r>
              <a:rPr lang="pl-PL" dirty="0">
                <a:ea typeface="+mn-lt"/>
                <a:cs typeface="+mn-lt"/>
              </a:rPr>
              <a:t> (np. faworyzowanie, plotki, zawiść).</a:t>
            </a:r>
            <a:endParaRPr lang="pl-PL" dirty="0"/>
          </a:p>
        </p:txBody>
      </p:sp>
      <p:pic>
        <p:nvPicPr>
          <p:cNvPr id="5" name="Obraz 4" descr="Obraz zawierający jabłko, owoce, serce, Walentynki&#10;&#10;Zawartość wygenerowana przez AI może być niepoprawna.">
            <a:extLst>
              <a:ext uri="{FF2B5EF4-FFF2-40B4-BE49-F238E27FC236}">
                <a16:creationId xmlns:a16="http://schemas.microsoft.com/office/drawing/2014/main" id="{CDA755DC-FC31-D618-DDAD-04B5C14D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1900237"/>
            <a:ext cx="40767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98102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426711-1D48-4471-A750-0C8F4193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914DDC-D2A9-4C86-B057-CDBB8F17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676" y="1"/>
            <a:ext cx="12196676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9C7114-BEDD-41AE-8645-0502136A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8300" y="2057400"/>
            <a:ext cx="10558376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2C4C1F3-83F7-4633-08CC-2076185B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499" y="488619"/>
            <a:ext cx="9841658" cy="1075123"/>
          </a:xfrm>
        </p:spPr>
        <p:txBody>
          <a:bodyPr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Ciekawostki i statystyki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3D3DB7-0C83-4EDF-A5A3-0F509BF70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1" y="2743199"/>
            <a:ext cx="4876800" cy="353350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500">
                <a:ea typeface="+mn-lt"/>
                <a:cs typeface="+mn-lt"/>
              </a:rPr>
              <a:t>Według badań CBOS (Centrum Badania Opinii Społecznej), </a:t>
            </a:r>
            <a:r>
              <a:rPr lang="pl-PL" sz="1500" b="1">
                <a:ea typeface="+mn-lt"/>
                <a:cs typeface="+mn-lt"/>
              </a:rPr>
              <a:t>co 5. pracownik w Polsce</a:t>
            </a:r>
            <a:r>
              <a:rPr lang="pl-PL" sz="1500">
                <a:ea typeface="+mn-lt"/>
                <a:cs typeface="+mn-lt"/>
              </a:rPr>
              <a:t> doświadczył </a:t>
            </a:r>
            <a:r>
              <a:rPr lang="pl-PL" sz="1500" err="1">
                <a:ea typeface="+mn-lt"/>
                <a:cs typeface="+mn-lt"/>
              </a:rPr>
              <a:t>mobbingu</a:t>
            </a:r>
            <a:r>
              <a:rPr lang="pl-PL" sz="1500">
                <a:ea typeface="+mn-lt"/>
                <a:cs typeface="+mn-lt"/>
              </a:rPr>
              <a:t>.</a:t>
            </a:r>
            <a:endParaRPr lang="pl-PL" sz="1500"/>
          </a:p>
          <a:p>
            <a:pPr>
              <a:lnSpc>
                <a:spcPct val="110000"/>
              </a:lnSpc>
            </a:pPr>
            <a:r>
              <a:rPr lang="pl-PL" sz="1500">
                <a:ea typeface="+mn-lt"/>
                <a:cs typeface="+mn-lt"/>
              </a:rPr>
              <a:t>Najczęściej ofiarami są osoby z wysoką empatią i sumiennością.</a:t>
            </a:r>
            <a:endParaRPr lang="pl-PL" sz="1500"/>
          </a:p>
          <a:p>
            <a:pPr>
              <a:lnSpc>
                <a:spcPct val="110000"/>
              </a:lnSpc>
            </a:pPr>
            <a:r>
              <a:rPr lang="pl-PL" sz="1500">
                <a:ea typeface="+mn-lt"/>
                <a:cs typeface="+mn-lt"/>
              </a:rPr>
              <a:t>W krajach skandynawskich </a:t>
            </a:r>
            <a:r>
              <a:rPr lang="pl-PL" sz="1500" err="1">
                <a:ea typeface="+mn-lt"/>
                <a:cs typeface="+mn-lt"/>
              </a:rPr>
              <a:t>mobbing</a:t>
            </a:r>
            <a:r>
              <a:rPr lang="pl-PL" sz="1500">
                <a:ea typeface="+mn-lt"/>
                <a:cs typeface="+mn-lt"/>
              </a:rPr>
              <a:t> jest ścigany prawnie jak przestępstwo psychiczne.</a:t>
            </a:r>
            <a:endParaRPr lang="pl-PL" sz="1500"/>
          </a:p>
          <a:p>
            <a:pPr>
              <a:lnSpc>
                <a:spcPct val="110000"/>
              </a:lnSpc>
            </a:pPr>
            <a:r>
              <a:rPr lang="pl-PL" sz="1500">
                <a:ea typeface="+mn-lt"/>
                <a:cs typeface="+mn-lt"/>
              </a:rPr>
              <a:t>W niektórych firmach (np. Google, IKEA) istnieją specjalne </a:t>
            </a:r>
            <a:r>
              <a:rPr lang="pl-PL" sz="1500" b="1">
                <a:ea typeface="+mn-lt"/>
                <a:cs typeface="+mn-lt"/>
              </a:rPr>
              <a:t>„ombudsmani ds. etyki pracy”</a:t>
            </a:r>
            <a:r>
              <a:rPr lang="pl-PL" sz="1500">
                <a:ea typeface="+mn-lt"/>
                <a:cs typeface="+mn-lt"/>
              </a:rPr>
              <a:t>, którzy pomagają rozwiązywać takie sytuacje.</a:t>
            </a:r>
            <a:endParaRPr lang="pl-PL" sz="1500"/>
          </a:p>
        </p:txBody>
      </p:sp>
      <p:pic>
        <p:nvPicPr>
          <p:cNvPr id="7" name="Graphic 6" descr="Grupa">
            <a:extLst>
              <a:ext uri="{FF2B5EF4-FFF2-40B4-BE49-F238E27FC236}">
                <a16:creationId xmlns:a16="http://schemas.microsoft.com/office/drawing/2014/main" id="{06ECBDEE-B7AB-DB6B-6AF1-998ABB951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302" y="2819401"/>
            <a:ext cx="3276598" cy="3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9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426711-1D48-4471-A750-0C8F4193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914DDC-D2A9-4C86-B057-CDBB8F17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676" y="1"/>
            <a:ext cx="12196676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9C7114-BEDD-41AE-8645-0502136A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8300" y="2057400"/>
            <a:ext cx="10558376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56555C-9FB8-16B3-8FBF-3F692EF1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499" y="488619"/>
            <a:ext cx="9841658" cy="1075123"/>
          </a:xfrm>
        </p:spPr>
        <p:txBody>
          <a:bodyPr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Wnioski i przesłanie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5683AC-1310-F775-E6E3-77143DCE8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1" y="2743199"/>
            <a:ext cx="4876800" cy="3533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 err="1">
                <a:ea typeface="+mn-lt"/>
                <a:cs typeface="+mn-lt"/>
              </a:rPr>
              <a:t>Mobbing</a:t>
            </a:r>
            <a:r>
              <a:rPr lang="pl-PL" dirty="0">
                <a:ea typeface="+mn-lt"/>
                <a:cs typeface="+mn-lt"/>
              </a:rPr>
              <a:t> niszczy człowieka, relacje i organizację.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Każdy z nas ma prawo do godności, szacunku i bezpieczeństwa w miejscu pracy.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Milczenie utrwala przemoc – </a:t>
            </a:r>
            <a:r>
              <a:rPr lang="pl-PL" b="1" dirty="0">
                <a:ea typeface="+mn-lt"/>
                <a:cs typeface="+mn-lt"/>
              </a:rPr>
              <a:t>reakcja to pierwszy krok do zmiany.</a:t>
            </a:r>
            <a:endParaRPr lang="pl-PL" dirty="0"/>
          </a:p>
        </p:txBody>
      </p:sp>
      <p:pic>
        <p:nvPicPr>
          <p:cNvPr id="7" name="Graphic 6" descr="Cycle with People">
            <a:extLst>
              <a:ext uri="{FF2B5EF4-FFF2-40B4-BE49-F238E27FC236}">
                <a16:creationId xmlns:a16="http://schemas.microsoft.com/office/drawing/2014/main" id="{FE85A8B9-A19B-2557-9D2F-43820C1B3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302" y="2819401"/>
            <a:ext cx="3276598" cy="3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48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E41B6A-FC47-4213-ADF4-1BC198E4C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osoba, ubrania, Ludzka twarz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0A3280FB-C27B-067D-CE55-006511912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3" r="1" b="1"/>
          <a:stretch>
            <a:fillRect/>
          </a:stretch>
        </p:blipFill>
        <p:spPr>
          <a:xfrm rot="16200000">
            <a:off x="2662766" y="-2662766"/>
            <a:ext cx="6866467" cy="12192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95D3A5B-8711-48A3-ABD6-39982B174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34206"/>
            <a:ext cx="6096000" cy="20521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6623724-905D-36C7-2514-4810A7D6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40" y="3666574"/>
            <a:ext cx="5024644" cy="9217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DZIĘKUJEMY ZA UWAGĘ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B59EDDA-35B8-17C1-82E2-4C8E91C81F77}"/>
              </a:ext>
            </a:extLst>
          </p:cNvPr>
          <p:cNvSpPr txBox="1"/>
          <p:nvPr/>
        </p:nvSpPr>
        <p:spPr>
          <a:xfrm>
            <a:off x="1800087" y="4583043"/>
            <a:ext cx="60783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Eleganckie chłopaki z 5BI</a:t>
            </a:r>
          </a:p>
        </p:txBody>
      </p:sp>
    </p:spTree>
    <p:extLst>
      <p:ext uri="{BB962C8B-B14F-4D97-AF65-F5344CB8AC3E}">
        <p14:creationId xmlns:p14="http://schemas.microsoft.com/office/powerpoint/2010/main" val="295373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C426711-1D48-4471-A750-0C8F4193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914DDC-D2A9-4C86-B057-CDBB8F17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676" y="1"/>
            <a:ext cx="12196676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39C7114-BEDD-41AE-8645-0502136A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8300" y="2057400"/>
            <a:ext cx="10558376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A49A9D-46D3-671A-61FE-37AF1ACB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499" y="488619"/>
            <a:ext cx="9841658" cy="1075123"/>
          </a:xfrm>
        </p:spPr>
        <p:txBody>
          <a:bodyPr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Czym jest </a:t>
            </a:r>
            <a:r>
              <a:rPr lang="pl-PL" b="0" dirty="0" err="1">
                <a:ea typeface="+mj-lt"/>
                <a:cs typeface="+mj-lt"/>
              </a:rPr>
              <a:t>Mobbing</a:t>
            </a:r>
            <a:r>
              <a:rPr lang="pl-PL" b="0" dirty="0">
                <a:ea typeface="+mj-lt"/>
                <a:cs typeface="+mj-lt"/>
              </a:rPr>
              <a:t>?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3C16F1-8FFA-85BD-7605-9FF85D5BA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1" y="2743199"/>
            <a:ext cx="4876800" cy="353350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1300" b="1" dirty="0" err="1">
                <a:ea typeface="+mn-lt"/>
                <a:cs typeface="+mn-lt"/>
              </a:rPr>
              <a:t>Mobbing</a:t>
            </a:r>
            <a:r>
              <a:rPr lang="pl-PL" sz="1300" dirty="0">
                <a:ea typeface="+mn-lt"/>
                <a:cs typeface="+mn-lt"/>
              </a:rPr>
              <a:t> to systematyczne, długotrwałe działania skierowane przeciwko pracownikowi lub grupie pracowników, które mają na celu ich upokorzenie, zastraszenie lub wyeliminowanie z zespołu. </a:t>
            </a:r>
            <a:endParaRPr lang="pl-PL" sz="1300" dirty="0"/>
          </a:p>
          <a:p>
            <a:pPr marL="0" indent="0">
              <a:lnSpc>
                <a:spcPct val="110000"/>
              </a:lnSpc>
              <a:buNone/>
            </a:pPr>
            <a:r>
              <a:rPr lang="pl-PL" sz="1300">
                <a:ea typeface="+mn-lt"/>
                <a:cs typeface="+mn-lt"/>
              </a:rPr>
              <a:t>Występuje niezależnie od branży, stanowiska czy płci – ofiarą może stać się każdy pracownik.</a:t>
            </a:r>
            <a:endParaRPr lang="pl-PL" sz="1300"/>
          </a:p>
          <a:p>
            <a:pPr marL="0" indent="0">
              <a:lnSpc>
                <a:spcPct val="110000"/>
              </a:lnSpc>
              <a:buNone/>
            </a:pPr>
            <a:endParaRPr lang="pl-PL" sz="130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pl-PL" sz="1300" b="1">
                <a:ea typeface="+mn-lt"/>
                <a:cs typeface="+mn-lt"/>
              </a:rPr>
              <a:t>Najważniejsze cechy </a:t>
            </a:r>
            <a:r>
              <a:rPr lang="pl-PL" sz="1300" b="1" err="1">
                <a:ea typeface="+mn-lt"/>
                <a:cs typeface="+mn-lt"/>
              </a:rPr>
              <a:t>mobbingu</a:t>
            </a:r>
            <a:r>
              <a:rPr lang="pl-PL" sz="1300" b="1">
                <a:ea typeface="+mn-lt"/>
                <a:cs typeface="+mn-lt"/>
              </a:rPr>
              <a:t>:</a:t>
            </a:r>
            <a:endParaRPr lang="pl-PL" sz="1300"/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pl-PL" sz="1300">
                <a:ea typeface="+mn-lt"/>
                <a:cs typeface="+mn-lt"/>
              </a:rPr>
              <a:t>Działania są </a:t>
            </a:r>
            <a:r>
              <a:rPr lang="pl-PL" sz="1300" b="1">
                <a:ea typeface="+mn-lt"/>
                <a:cs typeface="+mn-lt"/>
              </a:rPr>
              <a:t>powtarzalne</a:t>
            </a:r>
            <a:r>
              <a:rPr lang="pl-PL" sz="1300">
                <a:ea typeface="+mn-lt"/>
                <a:cs typeface="+mn-lt"/>
              </a:rPr>
              <a:t> i </a:t>
            </a:r>
            <a:r>
              <a:rPr lang="pl-PL" sz="1300" b="1">
                <a:ea typeface="+mn-lt"/>
                <a:cs typeface="+mn-lt"/>
              </a:rPr>
              <a:t>długotrwałe</a:t>
            </a:r>
            <a:r>
              <a:rPr lang="pl-PL" sz="1300">
                <a:ea typeface="+mn-lt"/>
                <a:cs typeface="+mn-lt"/>
              </a:rPr>
              <a:t> (minimum kilka miesięcy).</a:t>
            </a:r>
            <a:endParaRPr lang="pl-PL" sz="1300"/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pl-PL" sz="1300">
                <a:ea typeface="+mn-lt"/>
                <a:cs typeface="+mn-lt"/>
              </a:rPr>
              <a:t>Są </a:t>
            </a:r>
            <a:r>
              <a:rPr lang="pl-PL" sz="1300" b="1">
                <a:ea typeface="+mn-lt"/>
                <a:cs typeface="+mn-lt"/>
              </a:rPr>
              <a:t>celowe</a:t>
            </a:r>
            <a:r>
              <a:rPr lang="pl-PL" sz="1300">
                <a:ea typeface="+mn-lt"/>
                <a:cs typeface="+mn-lt"/>
              </a:rPr>
              <a:t> – mają wywołać negatywne skutki u ofiary.</a:t>
            </a:r>
            <a:endParaRPr lang="pl-PL" sz="1300"/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pl-PL" sz="1300">
                <a:ea typeface="+mn-lt"/>
                <a:cs typeface="+mn-lt"/>
              </a:rPr>
              <a:t>Powodują </a:t>
            </a:r>
            <a:r>
              <a:rPr lang="pl-PL" sz="1300" b="1">
                <a:ea typeface="+mn-lt"/>
                <a:cs typeface="+mn-lt"/>
              </a:rPr>
              <a:t>poczucie bezradności, lęku i niskiej wartości</a:t>
            </a:r>
            <a:r>
              <a:rPr lang="pl-PL" sz="1300">
                <a:ea typeface="+mn-lt"/>
                <a:cs typeface="+mn-lt"/>
              </a:rPr>
              <a:t>.</a:t>
            </a:r>
            <a:endParaRPr lang="pl-PL" sz="1300"/>
          </a:p>
          <a:p>
            <a:pPr marL="0" indent="0">
              <a:lnSpc>
                <a:spcPct val="110000"/>
              </a:lnSpc>
              <a:buNone/>
            </a:pPr>
            <a:endParaRPr lang="pl-PL" sz="13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5013A8-8708-93D2-A5D5-E7A8429C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2" y="2819401"/>
            <a:ext cx="3276598" cy="3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2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2CFB7124-993E-4CF3-A0CA-A32DF6CC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0694F4EA-6586-4537-8435-1C89CECA2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4152"/>
            <a:ext cx="4876800" cy="412969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3C0798A-5EA9-240E-6A22-7B0846D19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057400"/>
            <a:ext cx="3695700" cy="15666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Uczestnicy mobbingu</a:t>
            </a:r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id="{9C119C2A-385F-8DD3-C0FB-CAE1E28696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87753" y="1080467"/>
          <a:ext cx="5701829" cy="4697068"/>
        </p:xfrm>
        <a:graphic>
          <a:graphicData uri="http://schemas.openxmlformats.org/drawingml/2006/table">
            <a:tbl>
              <a:tblPr bandRow="1">
                <a:solidFill>
                  <a:srgbClr val="F7F7F7"/>
                </a:solidFill>
                <a:tableStyleId>{5C22544A-7EE6-4342-B048-85BDC9FD1C3A}</a:tableStyleId>
              </a:tblPr>
              <a:tblGrid>
                <a:gridCol w="2341855">
                  <a:extLst>
                    <a:ext uri="{9D8B030D-6E8A-4147-A177-3AD203B41FA5}">
                      <a16:colId xmlns:a16="http://schemas.microsoft.com/office/drawing/2014/main" val="3347205132"/>
                    </a:ext>
                  </a:extLst>
                </a:gridCol>
                <a:gridCol w="3359974">
                  <a:extLst>
                    <a:ext uri="{9D8B030D-6E8A-4147-A177-3AD203B41FA5}">
                      <a16:colId xmlns:a16="http://schemas.microsoft.com/office/drawing/2014/main" val="274908571"/>
                    </a:ext>
                  </a:extLst>
                </a:gridCol>
              </a:tblGrid>
              <a:tr h="4773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cap="none" spc="0">
                          <a:solidFill>
                            <a:schemeClr val="tx1"/>
                          </a:solidFill>
                        </a:rPr>
                        <a:t>Rola</a:t>
                      </a:r>
                    </a:p>
                  </a:txBody>
                  <a:tcPr marL="104534" marR="104534" marT="52267" marB="1045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cap="none" spc="0">
                          <a:solidFill>
                            <a:schemeClr val="tx1"/>
                          </a:solidFill>
                        </a:rPr>
                        <a:t>Opis</a:t>
                      </a:r>
                    </a:p>
                  </a:txBody>
                  <a:tcPr marL="104534" marR="104534" marT="52267" marB="1045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677280"/>
                  </a:ext>
                </a:extLst>
              </a:tr>
              <a:tr h="15924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b="1" cap="none" spc="0">
                          <a:solidFill>
                            <a:schemeClr val="tx1"/>
                          </a:solidFill>
                        </a:rPr>
                        <a:t>Mobber (sprawca)</a:t>
                      </a:r>
                      <a:endParaRPr lang="pl-PL"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534" marR="104534" marT="52267" marB="1045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cap="none" spc="0">
                          <a:solidFill>
                            <a:schemeClr val="tx1"/>
                          </a:solidFill>
                        </a:rPr>
                        <a:t>Osoba inicjująca i prowadząca działania prześladowcze. Może to być przełożony, współpracownik lub nawet podwładny.</a:t>
                      </a:r>
                    </a:p>
                  </a:txBody>
                  <a:tcPr marL="104534" marR="104534" marT="52267" marB="1045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817655"/>
                  </a:ext>
                </a:extLst>
              </a:tr>
              <a:tr h="13136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b="1" cap="none" spc="0">
                          <a:solidFill>
                            <a:schemeClr val="tx1"/>
                          </a:solidFill>
                        </a:rPr>
                        <a:t>Ofiara</a:t>
                      </a:r>
                      <a:endParaRPr lang="pl-PL"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534" marR="104534" marT="52267" marB="1045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cap="none" spc="0">
                          <a:solidFill>
                            <a:schemeClr val="tx1"/>
                          </a:solidFill>
                        </a:rPr>
                        <a:t>Pracownik, wobec którego kierowane są negatywne działania. Często osoba wrażliwa, ambitna, lojalna.</a:t>
                      </a:r>
                    </a:p>
                  </a:txBody>
                  <a:tcPr marL="104534" marR="104534" marT="52267" marB="1045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58503"/>
                  </a:ext>
                </a:extLst>
              </a:tr>
              <a:tr h="131364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b="1" cap="none" spc="0">
                          <a:solidFill>
                            <a:schemeClr val="tx1"/>
                          </a:solidFill>
                        </a:rPr>
                        <a:t>Świadkowie</a:t>
                      </a:r>
                      <a:endParaRPr lang="pl-PL"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04534" marR="104534" marT="52267" marB="1045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l-PL" sz="1800" cap="none" spc="0">
                          <a:solidFill>
                            <a:schemeClr val="tx1"/>
                          </a:solidFill>
                        </a:rPr>
                        <a:t>Obserwują mobbing, lecz z różnych przyczyn nie reagują – z obawy, obojętności lub braku wiedzy.</a:t>
                      </a:r>
                    </a:p>
                  </a:txBody>
                  <a:tcPr marL="104534" marR="104534" marT="52267" marB="10453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963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957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426711-1D48-4471-A750-0C8F4193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914DDC-D2A9-4C86-B057-CDBB8F17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676" y="1"/>
            <a:ext cx="12196676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9C7114-BEDD-41AE-8645-0502136A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8300" y="2057400"/>
            <a:ext cx="10558376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D7A28B7-23B7-C263-959F-072AB0F39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499" y="488619"/>
            <a:ext cx="9841658" cy="1075123"/>
          </a:xfrm>
        </p:spPr>
        <p:txBody>
          <a:bodyPr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Typowe przyczyny </a:t>
            </a:r>
            <a:r>
              <a:rPr lang="pl-PL" b="0" dirty="0" err="1">
                <a:ea typeface="+mj-lt"/>
                <a:cs typeface="+mj-lt"/>
              </a:rPr>
              <a:t>mobbingu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F4A433-C827-5905-952C-8F1E33DD4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1" y="2743199"/>
            <a:ext cx="4876800" cy="353350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Zazdrość o sukcesy lub popularność w zespole.</a:t>
            </a:r>
            <a:endParaRPr lang="pl-PL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Rywalizacja o stanowisko, awans lub uznanie szefa.</a:t>
            </a:r>
            <a:endParaRPr lang="pl-PL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Uprzedzenia (wiek, płeć, wygląd, poglądy).</a:t>
            </a:r>
            <a:endParaRPr lang="pl-PL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Autorytarny styl zarządzania.</a:t>
            </a:r>
            <a:endParaRPr lang="pl-PL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Brak umiejętności komunikacji i empatii w zespole.</a:t>
            </a:r>
            <a:endParaRPr lang="pl-PL"/>
          </a:p>
          <a:p>
            <a:pPr>
              <a:lnSpc>
                <a:spcPct val="110000"/>
              </a:lnSpc>
            </a:pPr>
            <a:r>
              <a:rPr lang="pl-PL" dirty="0">
                <a:ea typeface="+mn-lt"/>
                <a:cs typeface="+mn-lt"/>
              </a:rPr>
              <a:t>Toksyczna kultura organizacyjna.</a:t>
            </a:r>
            <a:endParaRPr lang="pl-PL" dirty="0"/>
          </a:p>
        </p:txBody>
      </p:sp>
      <p:pic>
        <p:nvPicPr>
          <p:cNvPr id="7" name="Graphic 6" descr="Angry Face with Solid Fill">
            <a:extLst>
              <a:ext uri="{FF2B5EF4-FFF2-40B4-BE49-F238E27FC236}">
                <a16:creationId xmlns:a16="http://schemas.microsoft.com/office/drawing/2014/main" id="{2135BA7C-DA6E-6D41-8DA4-B938C4C0D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302" y="2819401"/>
            <a:ext cx="3276598" cy="3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64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426711-1D48-4471-A750-0C8F4193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914DDC-D2A9-4C86-B057-CDBB8F17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676" y="1"/>
            <a:ext cx="12196676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9C7114-BEDD-41AE-8645-0502136A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8300" y="2057400"/>
            <a:ext cx="10558376" cy="48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1FAA03-35AA-2F05-EF54-87C0390B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499" y="488619"/>
            <a:ext cx="9841658" cy="1075123"/>
          </a:xfrm>
        </p:spPr>
        <p:txBody>
          <a:bodyPr>
            <a:normAutofit/>
          </a:bodyPr>
          <a:lstStyle/>
          <a:p>
            <a:r>
              <a:rPr lang="pl-PL" b="0" dirty="0">
                <a:ea typeface="+mj-lt"/>
                <a:cs typeface="+mj-lt"/>
              </a:rPr>
              <a:t>Fazy rozwoju </a:t>
            </a:r>
            <a:r>
              <a:rPr lang="pl-PL" b="0" dirty="0" err="1">
                <a:ea typeface="+mj-lt"/>
                <a:cs typeface="+mj-lt"/>
              </a:rPr>
              <a:t>mobbingu</a:t>
            </a:r>
            <a:r>
              <a:rPr lang="pl-PL" b="0" dirty="0">
                <a:ea typeface="+mj-lt"/>
                <a:cs typeface="+mj-lt"/>
              </a:rPr>
              <a:t> (wg L. </a:t>
            </a:r>
            <a:r>
              <a:rPr lang="pl-PL" b="0" dirty="0" err="1">
                <a:ea typeface="+mj-lt"/>
                <a:cs typeface="+mj-lt"/>
              </a:rPr>
              <a:t>Leymanna</a:t>
            </a:r>
            <a:r>
              <a:rPr lang="pl-PL" b="0" dirty="0">
                <a:ea typeface="+mj-lt"/>
                <a:cs typeface="+mj-lt"/>
              </a:rPr>
              <a:t>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8DED26-02F1-BC5F-AF7A-03E1193D1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1" y="2743199"/>
            <a:ext cx="4876800" cy="35335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b="1" dirty="0">
                <a:ea typeface="+mn-lt"/>
                <a:cs typeface="+mn-lt"/>
              </a:rPr>
              <a:t>Faza konfliktu</a:t>
            </a:r>
            <a:r>
              <a:rPr lang="pl-PL" dirty="0">
                <a:ea typeface="+mn-lt"/>
                <a:cs typeface="+mn-lt"/>
              </a:rPr>
              <a:t> – drobne spięcia, które nie zostają rozwiązane.</a:t>
            </a:r>
            <a:endParaRPr lang="pl-PL" dirty="0"/>
          </a:p>
          <a:p>
            <a:r>
              <a:rPr lang="pl-PL" b="1" dirty="0">
                <a:ea typeface="+mn-lt"/>
                <a:cs typeface="+mn-lt"/>
              </a:rPr>
              <a:t>Faza nękania</a:t>
            </a:r>
            <a:r>
              <a:rPr lang="pl-PL" dirty="0">
                <a:ea typeface="+mn-lt"/>
                <a:cs typeface="+mn-lt"/>
              </a:rPr>
              <a:t> – narastająca wrogość, izolacja ofiary.</a:t>
            </a:r>
            <a:endParaRPr lang="pl-PL" dirty="0"/>
          </a:p>
          <a:p>
            <a:r>
              <a:rPr lang="pl-PL" b="1" dirty="0">
                <a:ea typeface="+mn-lt"/>
                <a:cs typeface="+mn-lt"/>
              </a:rPr>
              <a:t>Faza stygmatyzacji</a:t>
            </a:r>
            <a:r>
              <a:rPr lang="pl-PL" dirty="0">
                <a:ea typeface="+mn-lt"/>
                <a:cs typeface="+mn-lt"/>
              </a:rPr>
              <a:t> – ofiara jest postrzegana jako „problem”.</a:t>
            </a:r>
            <a:endParaRPr lang="pl-PL" dirty="0"/>
          </a:p>
          <a:p>
            <a:r>
              <a:rPr lang="pl-PL" b="1" dirty="0">
                <a:ea typeface="+mn-lt"/>
                <a:cs typeface="+mn-lt"/>
              </a:rPr>
              <a:t>Faza marginalizacji</a:t>
            </a:r>
            <a:r>
              <a:rPr lang="pl-PL" dirty="0">
                <a:ea typeface="+mn-lt"/>
                <a:cs typeface="+mn-lt"/>
              </a:rPr>
              <a:t> – całkowite odrzucenie, często odejście z pracy.</a:t>
            </a:r>
            <a:endParaRPr lang="pl-PL" dirty="0"/>
          </a:p>
        </p:txBody>
      </p:sp>
      <p:pic>
        <p:nvPicPr>
          <p:cNvPr id="7" name="Graphic 6" descr="High Voltage">
            <a:extLst>
              <a:ext uri="{FF2B5EF4-FFF2-40B4-BE49-F238E27FC236}">
                <a16:creationId xmlns:a16="http://schemas.microsoft.com/office/drawing/2014/main" id="{34A7BC77-1134-CA43-4C57-AED0E3FF9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5302" y="2819401"/>
            <a:ext cx="3276598" cy="32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92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9">
            <a:extLst>
              <a:ext uri="{FF2B5EF4-FFF2-40B4-BE49-F238E27FC236}">
                <a16:creationId xmlns:a16="http://schemas.microsoft.com/office/drawing/2014/main" id="{B505F355-D9B7-492A-91C5-52AE9D9A6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ubrania, computer, komputer&#10;&#10;Zawartość wygenerowana przez AI może być niepoprawna.">
            <a:extLst>
              <a:ext uri="{FF2B5EF4-FFF2-40B4-BE49-F238E27FC236}">
                <a16:creationId xmlns:a16="http://schemas.microsoft.com/office/drawing/2014/main" id="{60973F4A-EE1B-8F8A-290E-0278D8A7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689BF69F-F060-4ACF-A4F5-D123B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82940" y="-51065"/>
            <a:ext cx="6858000" cy="696012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6000">
                <a:srgbClr val="000000">
                  <a:alpha val="51000"/>
                </a:srgbClr>
              </a:gs>
              <a:gs pos="100000">
                <a:srgbClr val="000000">
                  <a:alpha val="6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9D9F80-EB3C-E0ED-1003-7B5B7AAE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9" y="1371600"/>
            <a:ext cx="6114227" cy="27364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Formy i przykłady mobbingu</a:t>
            </a:r>
          </a:p>
        </p:txBody>
      </p:sp>
    </p:spTree>
    <p:extLst>
      <p:ext uri="{BB962C8B-B14F-4D97-AF65-F5344CB8AC3E}">
        <p14:creationId xmlns:p14="http://schemas.microsoft.com/office/powerpoint/2010/main" val="1189961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8">
            <a:extLst>
              <a:ext uri="{FF2B5EF4-FFF2-40B4-BE49-F238E27FC236}">
                <a16:creationId xmlns:a16="http://schemas.microsoft.com/office/drawing/2014/main" id="{BD496F58-731B-4833-93F9-53192FC21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195B3A3C-971D-4F24-9512-C9E4590CA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804" y="-5040"/>
            <a:ext cx="7319004" cy="2062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AEEFF35-4511-C449-F98F-30230D220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73" y="403798"/>
            <a:ext cx="5678827" cy="1244765"/>
          </a:xfrm>
        </p:spPr>
        <p:txBody>
          <a:bodyPr>
            <a:normAutofit/>
          </a:bodyPr>
          <a:lstStyle/>
          <a:p>
            <a:r>
              <a:rPr lang="pl-PL" b="0" err="1"/>
              <a:t>Mobbing</a:t>
            </a:r>
            <a:r>
              <a:rPr lang="pl-PL" b="0" dirty="0"/>
              <a:t> słowny</a:t>
            </a:r>
          </a:p>
        </p:txBody>
      </p:sp>
      <p:graphicFrame>
        <p:nvGraphicFramePr>
          <p:cNvPr id="37" name="Symbol zastępczy zawartości 2">
            <a:extLst>
              <a:ext uri="{FF2B5EF4-FFF2-40B4-BE49-F238E27FC236}">
                <a16:creationId xmlns:a16="http://schemas.microsoft.com/office/drawing/2014/main" id="{AD0DFBA8-8476-A018-0DF1-C7FB57E083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15300" y="685800"/>
          <a:ext cx="3274280" cy="5508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az 3" descr="Obraz zawierający ubrania, osoba, w pomieszczeniu, Praca&#10;&#10;Zawartość wygenerowana przez AI może być niepoprawna.">
            <a:extLst>
              <a:ext uri="{FF2B5EF4-FFF2-40B4-BE49-F238E27FC236}">
                <a16:creationId xmlns:a16="http://schemas.microsoft.com/office/drawing/2014/main" id="{532CE70C-BD69-DEF8-F3B7-967B2391BA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54" r="-1" b="-1"/>
          <a:stretch>
            <a:fillRect/>
          </a:stretch>
        </p:blipFill>
        <p:spPr>
          <a:xfrm>
            <a:off x="20" y="2057400"/>
            <a:ext cx="731285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28259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D496F58-731B-4833-93F9-53192FC21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5B3A3C-971D-4F24-9512-C9E4590CA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804" y="-5040"/>
            <a:ext cx="7319004" cy="2062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05E9C1-E697-CF32-9AD9-42903765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73" y="403798"/>
            <a:ext cx="5678827" cy="1244765"/>
          </a:xfrm>
        </p:spPr>
        <p:txBody>
          <a:bodyPr>
            <a:normAutofit/>
          </a:bodyPr>
          <a:lstStyle/>
          <a:p>
            <a:r>
              <a:rPr lang="pl-PL" b="0" dirty="0" err="1"/>
              <a:t>Mobbing</a:t>
            </a:r>
            <a:r>
              <a:rPr lang="pl-PL" b="0" dirty="0"/>
              <a:t> społeczny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260839-DEC9-D851-DABD-4ED2E3C7D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0" y="685800"/>
            <a:ext cx="3274280" cy="550885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400" b="1">
                <a:ea typeface="+mn-lt"/>
                <a:cs typeface="+mn-lt"/>
              </a:rPr>
              <a:t>Izolowanie z grupy, zakaz rozmów z ofiarą</a:t>
            </a:r>
            <a:br>
              <a:rPr lang="pl-PL" sz="1400" b="1">
                <a:ea typeface="+mn-lt"/>
                <a:cs typeface="+mn-lt"/>
              </a:rPr>
            </a:br>
            <a:r>
              <a:rPr lang="pl-PL" sz="1400" b="1">
                <a:ea typeface="+mn-lt"/>
                <a:cs typeface="+mn-lt"/>
              </a:rPr>
              <a:t> – Inni pracownicy unikają kontaktu z mobbingowaną osobą, boją się rozmawiać z nią w obawie przed reakcją przełożonego lub grupy.</a:t>
            </a:r>
            <a:endParaRPr lang="pl-PL" sz="1400"/>
          </a:p>
          <a:p>
            <a:pPr>
              <a:lnSpc>
                <a:spcPct val="110000"/>
              </a:lnSpc>
            </a:pPr>
            <a:r>
              <a:rPr lang="pl-PL" sz="1400" b="1">
                <a:ea typeface="+mn-lt"/>
                <a:cs typeface="+mn-lt"/>
              </a:rPr>
              <a:t>Zmiana miejsca pracy na niekorzystne</a:t>
            </a:r>
            <a:br>
              <a:rPr lang="pl-PL" sz="1400" b="1">
                <a:ea typeface="+mn-lt"/>
                <a:cs typeface="+mn-lt"/>
              </a:rPr>
            </a:br>
            <a:r>
              <a:rPr lang="pl-PL" sz="1400" b="1">
                <a:ea typeface="+mn-lt"/>
                <a:cs typeface="+mn-lt"/>
              </a:rPr>
              <a:t> – Pracownik zostaje przeniesiony do innego pokoju, oddziału lub działu, by utrudnić mu kontakt z zespołem i odizolować go psychicznie.</a:t>
            </a:r>
            <a:endParaRPr lang="pl-PL" sz="1400"/>
          </a:p>
          <a:p>
            <a:pPr>
              <a:lnSpc>
                <a:spcPct val="110000"/>
              </a:lnSpc>
            </a:pPr>
            <a:r>
              <a:rPr lang="pl-PL" sz="1400" b="1">
                <a:ea typeface="+mn-lt"/>
                <a:cs typeface="+mn-lt"/>
              </a:rPr>
              <a:t>Pomijanie przy spotkaniach, naradach</a:t>
            </a:r>
            <a:br>
              <a:rPr lang="pl-PL" sz="1400" b="1">
                <a:ea typeface="+mn-lt"/>
                <a:cs typeface="+mn-lt"/>
              </a:rPr>
            </a:br>
            <a:r>
              <a:rPr lang="pl-PL" sz="1400" b="1">
                <a:ea typeface="+mn-lt"/>
                <a:cs typeface="+mn-lt"/>
              </a:rPr>
              <a:t> – Ofiara nie jest zapraszana na zebrania, nie ma dostępu do ważnych informacji lub decyzji, co sprawia, że nie może wykonywać swojej pracy prawidłowo.</a:t>
            </a:r>
            <a:endParaRPr lang="pl-PL" sz="1400"/>
          </a:p>
        </p:txBody>
      </p:sp>
      <p:pic>
        <p:nvPicPr>
          <p:cNvPr id="4" name="Obraz 3" descr="Obraz zawierający ubrania, osoba, człowiek, komputer&#10;&#10;Zawartość wygenerowana przez AI może być niepoprawna.">
            <a:extLst>
              <a:ext uri="{FF2B5EF4-FFF2-40B4-BE49-F238E27FC236}">
                <a16:creationId xmlns:a16="http://schemas.microsoft.com/office/drawing/2014/main" id="{A3D4198F-31B4-07AB-A17D-81DBD7CEF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4" r="-1" b="-1"/>
          <a:stretch>
            <a:fillRect/>
          </a:stretch>
        </p:blipFill>
        <p:spPr>
          <a:xfrm>
            <a:off x="20" y="2057400"/>
            <a:ext cx="731285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ncaseVTI">
  <a:themeElements>
    <a:clrScheme name="Encase">
      <a:dk1>
        <a:sysClr val="windowText" lastClr="000000"/>
      </a:dk1>
      <a:lt1>
        <a:sysClr val="window" lastClr="FFFFFF"/>
      </a:lt1>
      <a:dk2>
        <a:srgbClr val="1E2121"/>
      </a:dk2>
      <a:lt2>
        <a:srgbClr val="EFECEB"/>
      </a:lt2>
      <a:accent1>
        <a:srgbClr val="717059"/>
      </a:accent1>
      <a:accent2>
        <a:srgbClr val="B9A17E"/>
      </a:accent2>
      <a:accent3>
        <a:srgbClr val="766752"/>
      </a:accent3>
      <a:accent4>
        <a:srgbClr val="A28578"/>
      </a:accent4>
      <a:accent5>
        <a:srgbClr val="6E736D"/>
      </a:accent5>
      <a:accent6>
        <a:srgbClr val="BE8366"/>
      </a:accent6>
      <a:hlink>
        <a:srgbClr val="B5714F"/>
      </a:hlink>
      <a:folHlink>
        <a:srgbClr val="7B6B4C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caseVTI" id="{C293990F-FDB3-4ED3-8175-FB79CE5A2A12}" vid="{A5662C19-271F-459F-B4ED-861A9823764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EncaseVTI</vt:lpstr>
      <vt:lpstr>Mobbing</vt:lpstr>
      <vt:lpstr>Pytania do klasy</vt:lpstr>
      <vt:lpstr>Czym jest Mobbing?</vt:lpstr>
      <vt:lpstr>Uczestnicy mobbingu</vt:lpstr>
      <vt:lpstr>Typowe przyczyny mobbingu</vt:lpstr>
      <vt:lpstr>Fazy rozwoju mobbingu (wg L. Leymanna)</vt:lpstr>
      <vt:lpstr>Formy i przykłady mobbingu</vt:lpstr>
      <vt:lpstr>Mobbing słowny</vt:lpstr>
      <vt:lpstr>Mobbing społeczny</vt:lpstr>
      <vt:lpstr>Mobbing organizacyjny</vt:lpstr>
      <vt:lpstr>Mobbing fizyczny i psychiczny</vt:lpstr>
      <vt:lpstr>Skutki mobbingu</vt:lpstr>
      <vt:lpstr>Skutki mobbingu dla ofiary:</vt:lpstr>
      <vt:lpstr>Skutki mobbingu dla firmy:</vt:lpstr>
      <vt:lpstr>Jak rozpoznać, że jesteś ofiarą mobbingu?</vt:lpstr>
      <vt:lpstr>Jak się bronić przed mobbingiem?</vt:lpstr>
      <vt:lpstr>Aspekty prawne (Kodeks pracy art. 94³)</vt:lpstr>
      <vt:lpstr>Przykłady z życia</vt:lpstr>
      <vt:lpstr>Przeciwdziałanie mobbingowi</vt:lpstr>
      <vt:lpstr>Przeciwieństwo mobbingu – LOVING</vt:lpstr>
      <vt:lpstr>Ciekawostki i statystyki</vt:lpstr>
      <vt:lpstr>Wnioski i przesłanie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171</cp:revision>
  <dcterms:created xsi:type="dcterms:W3CDTF">2025-10-28T18:57:24Z</dcterms:created>
  <dcterms:modified xsi:type="dcterms:W3CDTF">2025-10-28T20:00:05Z</dcterms:modified>
</cp:coreProperties>
</file>